
<file path=[Content_Types].xml><?xml version="1.0" encoding="utf-8"?>
<Types xmlns="http://schemas.openxmlformats.org/package/2006/content-types">
  <Default ContentType="application/x-fontdata" Extension="fntdata"/>
  <Default ContentType="image/gif" Extension="gif"/>
  <Default ContentType="image/jpeg" Extension="jpeg"/>
  <Default ContentType="audio/m4a" Extension="m4a"/>
  <Default ContentType="video/mp4" Extension="mp4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</p:sldIdLst>
  <p:sldSz cx="18288000" cy="10287000"/>
  <p:notesSz cx="6858000" cy="9144000"/>
  <p:embeddedFontLst>
    <p:embeddedFont>
      <p:font typeface="Another Shabby" charset="1" panose="00000000000000000000"/>
      <p:regular r:id="rId22"/>
    </p:embeddedFont>
    <p:embeddedFont>
      <p:font typeface="Poppins" charset="1" panose="00000500000000000000"/>
      <p:regular r:id="rId23"/>
    </p:embeddedFont>
    <p:embeddedFont>
      <p:font typeface="Arimo Bold" charset="1" panose="020B0704020202020204"/>
      <p:regular r:id="rId24"/>
    </p:embeddedFont>
    <p:embeddedFont>
      <p:font typeface="Special Elite" charset="1" panose="02000506000000020004"/>
      <p:regular r:id="rId25"/>
    </p:embeddedFont>
    <p:embeddedFont>
      <p:font typeface="Gellatio" charset="1" panose="02000500000000000000"/>
      <p:regular r:id="rId26"/>
    </p:embeddedFont>
    <p:embeddedFont>
      <p:font typeface="Anaktoria" charset="1" panose="02020602090805090A03"/>
      <p:regular r:id="rId27"/>
    </p:embeddedFont>
    <p:embeddedFont>
      <p:font typeface="Overpass Light" charset="1" panose="00000400000000000000"/>
      <p:regular r:id="rId28"/>
    </p:embeddedFont>
    <p:embeddedFont>
      <p:font typeface="PT Serif Bold" charset="1" panose="020A0703040505020204"/>
      <p:regular r:id="rId29"/>
    </p:embeddedFont>
    <p:embeddedFont>
      <p:font typeface="PT Serif Italics" charset="1" panose="020A0603040505090204"/>
      <p:regular r:id="rId30"/>
    </p:embeddedFont>
    <p:embeddedFont>
      <p:font typeface="More Sugar Thin" charset="1" panose="00000000000000000000"/>
      <p:regular r:id="rId31"/>
    </p:embeddedFont>
    <p:embeddedFont>
      <p:font typeface="Adam Script Bold" charset="1" panose="00000800000000000000"/>
      <p:regular r:id="rId3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fonts/font22.fntdata" Type="http://schemas.openxmlformats.org/officeDocument/2006/relationships/font"/><Relationship Id="rId23" Target="fonts/font23.fntdata" Type="http://schemas.openxmlformats.org/officeDocument/2006/relationships/font"/><Relationship Id="rId24" Target="fonts/font24.fntdata" Type="http://schemas.openxmlformats.org/officeDocument/2006/relationships/font"/><Relationship Id="rId25" Target="fonts/font25.fntdata" Type="http://schemas.openxmlformats.org/officeDocument/2006/relationships/font"/><Relationship Id="rId26" Target="fonts/font26.fntdata" Type="http://schemas.openxmlformats.org/officeDocument/2006/relationships/font"/><Relationship Id="rId27" Target="fonts/font27.fntdata" Type="http://schemas.openxmlformats.org/officeDocument/2006/relationships/font"/><Relationship Id="rId28" Target="fonts/font28.fntdata" Type="http://schemas.openxmlformats.org/officeDocument/2006/relationships/font"/><Relationship Id="rId29" Target="fonts/font29.fntdata" Type="http://schemas.openxmlformats.org/officeDocument/2006/relationships/font"/><Relationship Id="rId3" Target="viewProps.xml" Type="http://schemas.openxmlformats.org/officeDocument/2006/relationships/viewProps"/><Relationship Id="rId30" Target="fonts/font30.fntdata" Type="http://schemas.openxmlformats.org/officeDocument/2006/relationships/font"/><Relationship Id="rId31" Target="fonts/font31.fntdata" Type="http://schemas.openxmlformats.org/officeDocument/2006/relationships/font"/><Relationship Id="rId32" Target="fonts/font32.fntdata" Type="http://schemas.openxmlformats.org/officeDocument/2006/relationships/font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VAEMM4tfNbg.mp4" Type="http://schemas.openxmlformats.org/officeDocument/2006/relationships/video"/><Relationship Id="rId4" Target="../media/VAEMM4tfNbg.mp4" Type="http://schemas.microsoft.com/office/2007/relationships/media"/><Relationship Id="rId5" Target="../media/image2.gif" Type="http://schemas.openxmlformats.org/officeDocument/2006/relationships/image"/><Relationship Id="rId6" Target="../media/image3.png" Type="http://schemas.openxmlformats.org/officeDocument/2006/relationships/image"/><Relationship Id="rId7" Target="../media/image38.svg" Type="http://schemas.openxmlformats.org/officeDocument/2006/relationships/image"/><Relationship Id="rId8" Target="../media/aAF4hnMRmDg.m4a" Type="http://schemas.microsoft.com/office/2007/relationships/media"/><Relationship Id="rId9" Target="../media/aAF4hnMRmDg.m4a" Type="http://schemas.openxmlformats.org/officeDocument/2006/relationships/audio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VAEMM4tfNbg.mp4" Type="http://schemas.openxmlformats.org/officeDocument/2006/relationships/video"/><Relationship Id="rId4" Target="../media/VAEMM4tfNbg.mp4" Type="http://schemas.microsoft.com/office/2007/relationships/media"/><Relationship Id="rId5" Target="../media/image4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jpeg" Type="http://schemas.openxmlformats.org/officeDocument/2006/relationships/image"/><Relationship Id="rId3" Target="../media/VAECD0AYr1A.mp4" Type="http://schemas.openxmlformats.org/officeDocument/2006/relationships/video"/><Relationship Id="rId4" Target="../media/VAECD0AYr1A.mp4" Type="http://schemas.microsoft.com/office/2007/relationships/media"/><Relationship Id="rId5" Target="../media/image6.png" Type="http://schemas.openxmlformats.org/officeDocument/2006/relationships/image"/><Relationship Id="rId6" Target="../media/image7.png" Type="http://schemas.openxmlformats.org/officeDocument/2006/relationships/image"/><Relationship Id="rId7" Target="../media/image8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jpeg" Type="http://schemas.openxmlformats.org/officeDocument/2006/relationships/image"/><Relationship Id="rId3" Target="../media/VAEjuAN3uX4.mp4" Type="http://schemas.openxmlformats.org/officeDocument/2006/relationships/video"/><Relationship Id="rId4" Target="../media/VAEjuAN3uX4.mp4" Type="http://schemas.microsoft.com/office/2007/relationships/media"/><Relationship Id="rId5" Target="../media/image10.gif" Type="http://schemas.openxmlformats.org/officeDocument/2006/relationships/image"/><Relationship Id="rId6" Target="../media/image11.gif" Type="http://schemas.openxmlformats.org/officeDocument/2006/relationships/image"/><Relationship Id="rId7" Target="../media/image12.gif" Type="http://schemas.openxmlformats.org/officeDocument/2006/relationships/image"/><Relationship Id="rId8" Target="../media/image13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4.jpeg" Type="http://schemas.openxmlformats.org/officeDocument/2006/relationships/image"/><Relationship Id="rId3" Target="../media/VAEg0-RM5CE.mp4" Type="http://schemas.openxmlformats.org/officeDocument/2006/relationships/video"/><Relationship Id="rId4" Target="../media/VAEg0-RM5CE.mp4" Type="http://schemas.microsoft.com/office/2007/relationships/media"/><Relationship Id="rId5" Target="../media/image15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6.jpeg" Type="http://schemas.openxmlformats.org/officeDocument/2006/relationships/image"/><Relationship Id="rId3" Target="../media/VAETBl6AFbs.mp4" Type="http://schemas.openxmlformats.org/officeDocument/2006/relationships/video"/><Relationship Id="rId4" Target="../media/VAETBl6AFbs.mp4" Type="http://schemas.microsoft.com/office/2007/relationships/media"/><Relationship Id="rId5" Target="../media/image17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8.jpeg" Type="http://schemas.openxmlformats.org/officeDocument/2006/relationships/image"/><Relationship Id="rId3" Target="../media/VAEvWN-YDck.mp4" Type="http://schemas.openxmlformats.org/officeDocument/2006/relationships/video"/><Relationship Id="rId4" Target="../media/VAEvWN-YDck.mp4" Type="http://schemas.microsoft.com/office/2007/relationships/media"/><Relationship Id="rId5" Target="../media/image19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0.jpeg" Type="http://schemas.openxmlformats.org/officeDocument/2006/relationships/image"/><Relationship Id="rId3" Target="../media/VAD9BLxb6GU.mp4" Type="http://schemas.openxmlformats.org/officeDocument/2006/relationships/video"/><Relationship Id="rId4" Target="../media/VAD9BLxb6GU.mp4" Type="http://schemas.microsoft.com/office/2007/relationships/media"/><Relationship Id="rId5" Target="../media/image21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2.jpeg" Type="http://schemas.openxmlformats.org/officeDocument/2006/relationships/image"/><Relationship Id="rId3" Target="../media/VAEcICqvAaw.mp4" Type="http://schemas.openxmlformats.org/officeDocument/2006/relationships/video"/><Relationship Id="rId4" Target="../media/VAEcICqvAaw.mp4" Type="http://schemas.microsoft.com/office/2007/relationships/media"/><Relationship Id="rId5" Target="../media/image23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4.jpeg" Type="http://schemas.openxmlformats.org/officeDocument/2006/relationships/image"/><Relationship Id="rId3" Target="../media/image25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4.jpeg" Type="http://schemas.openxmlformats.org/officeDocument/2006/relationships/image"/><Relationship Id="rId3" Target="../media/image26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7.jpeg" Type="http://schemas.openxmlformats.org/officeDocument/2006/relationships/image"/><Relationship Id="rId3" Target="../media/image28.png" Type="http://schemas.openxmlformats.org/officeDocument/2006/relationships/image"/><Relationship Id="rId4" Target="../media/image29.svg" Type="http://schemas.openxmlformats.org/officeDocument/2006/relationships/image"/><Relationship Id="rId5" Target="../media/image30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1.png" Type="http://schemas.openxmlformats.org/officeDocument/2006/relationships/image"/><Relationship Id="rId3" Target="../media/image32.jpeg" Type="http://schemas.openxmlformats.org/officeDocument/2006/relationships/image"/><Relationship Id="rId4" Target="../media/VAEDfy_tiqU.mp4" Type="http://schemas.openxmlformats.org/officeDocument/2006/relationships/video"/><Relationship Id="rId5" Target="../media/VAEDfy_tiqU.mp4" Type="http://schemas.microsoft.com/office/2007/relationships/media"/><Relationship Id="rId6" Target="../media/image33.png" Type="http://schemas.openxmlformats.org/officeDocument/2006/relationships/image"/><Relationship Id="rId7" Target="../media/image34.svg" Type="http://schemas.openxmlformats.org/officeDocument/2006/relationships/image"/><Relationship Id="rId8" Target="../media/image35.pn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1.png" Type="http://schemas.openxmlformats.org/officeDocument/2006/relationships/image"/><Relationship Id="rId3" Target="../media/image32.jpeg" Type="http://schemas.openxmlformats.org/officeDocument/2006/relationships/image"/><Relationship Id="rId4" Target="../media/VAEDfy_tiqU.mp4" Type="http://schemas.openxmlformats.org/officeDocument/2006/relationships/video"/><Relationship Id="rId5" Target="../media/VAEDfy_tiqU.mp4" Type="http://schemas.microsoft.com/office/2007/relationships/media"/><Relationship Id="rId6" Target="../media/image33.png" Type="http://schemas.openxmlformats.org/officeDocument/2006/relationships/image"/><Relationship Id="rId7" Target="../media/image34.svg" Type="http://schemas.openxmlformats.org/officeDocument/2006/relationships/image"/><Relationship Id="rId8" Target="../media/image36.pn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7.jpeg" Type="http://schemas.openxmlformats.org/officeDocument/2006/relationships/image"/><Relationship Id="rId3" Target="../media/VAEDeuS8Tow.mp4" Type="http://schemas.openxmlformats.org/officeDocument/2006/relationships/video"/><Relationship Id="rId4" Target="../media/VAEDeuS8Tow.mp4" Type="http://schemas.microsoft.com/office/2007/relationships/media"/><Relationship Id="rId5" Target="../media/image4.pn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>
            <a:hlinkClick action="ppaction://media"/>
          </p:cNvPr>
          <p:cNvPicPr>
            <a:picLocks noChangeAspect="true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>
                  <p14:trim st="0.0000" end="5841.6670"/>
                </p14:media>
              </p:ext>
            </p:extLst>
          </p:nvPr>
        </p:nvPicPr>
        <p:blipFill>
          <a:blip r:embed="rId2"/>
          <a:srcRect l="0" t="0" r="0" b="0"/>
          <a:stretch>
            <a:fillRect/>
          </a:stretch>
        </p:blipFill>
        <p:spPr>
          <a:xfrm flipH="false" flipV="false">
            <a:off x="0" y="0"/>
            <a:ext cx="18288000" cy="10287000"/>
          </a:xfrm>
          <a:prstGeom prst="rect">
            <a:avLst/>
          </a:prstGeom>
        </p:spPr>
      </p:pic>
      <p:pic>
        <p:nvPicPr>
          <p:cNvPr name="Picture 3" id="3"/>
          <p:cNvPicPr>
            <a:picLocks noChangeAspect="true"/>
          </p:cNvPicPr>
          <p:nvPr/>
        </p:nvPicPr>
        <p:blipFill>
          <a:blip r:embed="rId5"/>
          <a:srcRect l="0" t="0" r="0" b="0"/>
          <a:stretch>
            <a:fillRect/>
          </a:stretch>
        </p:blipFill>
        <p:spPr>
          <a:xfrm flipH="false" flipV="false" rot="0">
            <a:off x="3552433" y="6612410"/>
            <a:ext cx="4331514" cy="1002613"/>
          </a:xfrm>
          <a:prstGeom prst="rect">
            <a:avLst/>
          </a:prstGeom>
        </p:spPr>
      </p:pic>
      <p:sp>
        <p:nvSpPr>
          <p:cNvPr name="Freeform 4" id="4"/>
          <p:cNvSpPr/>
          <p:nvPr/>
        </p:nvSpPr>
        <p:spPr>
          <a:xfrm flipH="false" flipV="false" rot="298870">
            <a:off x="9757506" y="1028700"/>
            <a:ext cx="4052412" cy="4352007"/>
          </a:xfrm>
          <a:custGeom>
            <a:avLst/>
            <a:gdLst/>
            <a:ahLst/>
            <a:cxnLst/>
            <a:rect r="r" b="b" t="t" l="l"/>
            <a:pathLst>
              <a:path h="4352007" w="4052412">
                <a:moveTo>
                  <a:pt x="0" y="0"/>
                </a:moveTo>
                <a:lnTo>
                  <a:pt x="4052413" y="0"/>
                </a:lnTo>
                <a:lnTo>
                  <a:pt x="4052413" y="4352007"/>
                </a:lnTo>
                <a:lnTo>
                  <a:pt x="0" y="435200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-366769">
            <a:off x="1951288" y="3340614"/>
            <a:ext cx="7539492" cy="30709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082"/>
              </a:lnSpc>
            </a:pPr>
            <a:r>
              <a:rPr lang="en-US" sz="4344">
                <a:solidFill>
                  <a:srgbClr val="F2F2F2"/>
                </a:solidFill>
                <a:latin typeface="Another Shabby"/>
                <a:ea typeface="Another Shabby"/>
                <a:cs typeface="Another Shabby"/>
                <a:sym typeface="Another Shabby"/>
              </a:rPr>
              <a:t>Ні, я жива, </a:t>
            </a:r>
          </a:p>
          <a:p>
            <a:pPr algn="ctr">
              <a:lnSpc>
                <a:spcPts val="6082"/>
              </a:lnSpc>
            </a:pPr>
            <a:r>
              <a:rPr lang="en-US" sz="4344">
                <a:solidFill>
                  <a:srgbClr val="F2F2F2"/>
                </a:solidFill>
                <a:latin typeface="Another Shabby"/>
                <a:ea typeface="Another Shabby"/>
                <a:cs typeface="Another Shabby"/>
                <a:sym typeface="Another Shabby"/>
              </a:rPr>
              <a:t>я буду вічно жити,</a:t>
            </a:r>
          </a:p>
          <a:p>
            <a:pPr algn="ctr">
              <a:lnSpc>
                <a:spcPts val="6082"/>
              </a:lnSpc>
            </a:pPr>
            <a:r>
              <a:rPr lang="en-US" sz="4344">
                <a:solidFill>
                  <a:srgbClr val="F2F2F2"/>
                </a:solidFill>
                <a:latin typeface="Another Shabby"/>
                <a:ea typeface="Another Shabby"/>
                <a:cs typeface="Another Shabby"/>
                <a:sym typeface="Another Shabby"/>
              </a:rPr>
              <a:t> я в серці маю те,</a:t>
            </a:r>
          </a:p>
          <a:p>
            <a:pPr algn="ctr">
              <a:lnSpc>
                <a:spcPts val="6082"/>
              </a:lnSpc>
              <a:spcBef>
                <a:spcPct val="0"/>
              </a:spcBef>
            </a:pPr>
            <a:r>
              <a:rPr lang="en-US" sz="4344">
                <a:solidFill>
                  <a:srgbClr val="F2F2F2"/>
                </a:solidFill>
                <a:latin typeface="Another Shabby"/>
                <a:ea typeface="Another Shabby"/>
                <a:cs typeface="Another Shabby"/>
                <a:sym typeface="Another Shabby"/>
              </a:rPr>
              <a:t> що не вмирає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2644106" y="1482088"/>
            <a:ext cx="6081841" cy="6845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319"/>
              </a:lnSpc>
            </a:pPr>
            <a:r>
              <a:rPr lang="en-US" sz="3799">
                <a:solidFill>
                  <a:srgbClr val="F2F2F2"/>
                </a:solidFill>
                <a:latin typeface="Poppins"/>
                <a:ea typeface="Poppins"/>
                <a:cs typeface="Poppins"/>
                <a:sym typeface="Poppins"/>
              </a:rPr>
              <a:t>ЛЕСЯ  УКРАЇНКА</a:t>
            </a:r>
          </a:p>
        </p:txBody>
      </p:sp>
      <p:pic>
        <p:nvPicPr>
          <p:cNvPr name="Picture 7" id="7">
            <a:hlinkClick action="ppaction://media"/>
          </p:cNvPr>
          <p:cNvPicPr>
            <a:picLocks noChangeAspect="true"/>
          </p:cNvPicPr>
          <p:nvPr>
            <a:audioFile r:link="rId9"/>
            <p:extLst>
              <p:ext uri="{DAA4B4D4-6D71-4841-9C94-3DE7FCFB9230}">
                <p14:media xmlns:p14="http://schemas.microsoft.com/office/powerpoint/2010/main" r:embed="rId8">
                  <p14:fade out="4100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629650" y="4629150"/>
            <a:ext cx="1028700" cy="10287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cmd cmd="playFrom(0.0)">
              <p:cBhvr>
                <p:cTn/>
                <p:tgtEl>
                  <p:spTgt spid="7"/>
                </p:tgtEl>
              </p:cBhvr>
            </p:cmd>
            <p:audio>
              <p:cMediaNode vol="100000" showWhenStopped="false">
                <p:cTn/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>
            <a:hlinkClick action="ppaction://media"/>
          </p:cNvPr>
          <p:cNvPicPr>
            <a:picLocks noChangeAspect="true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2"/>
          <a:srcRect l="0" t="0" r="0" b="0"/>
          <a:stretch>
            <a:fillRect/>
          </a:stretch>
        </p:blipFill>
        <p:spPr>
          <a:xfrm flipH="false" flipV="false">
            <a:off x="0" y="0"/>
            <a:ext cx="18288000" cy="10287000"/>
          </a:xfrm>
          <a:prstGeom prst="rect">
            <a:avLst/>
          </a:prstGeom>
        </p:spPr>
      </p:pic>
      <p:sp>
        <p:nvSpPr>
          <p:cNvPr name="Freeform 3" id="3"/>
          <p:cNvSpPr/>
          <p:nvPr/>
        </p:nvSpPr>
        <p:spPr>
          <a:xfrm flipH="false" flipV="false" rot="0">
            <a:off x="10778930" y="284706"/>
            <a:ext cx="6480370" cy="10002294"/>
          </a:xfrm>
          <a:custGeom>
            <a:avLst/>
            <a:gdLst/>
            <a:ahLst/>
            <a:cxnLst/>
            <a:rect r="r" b="b" t="t" l="l"/>
            <a:pathLst>
              <a:path h="10002294" w="6480370">
                <a:moveTo>
                  <a:pt x="0" y="0"/>
                </a:moveTo>
                <a:lnTo>
                  <a:pt x="6480370" y="0"/>
                </a:lnTo>
                <a:lnTo>
                  <a:pt x="6480370" y="10002294"/>
                </a:lnTo>
                <a:lnTo>
                  <a:pt x="0" y="1000229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37965" t="0" r="-37965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028700" y="1181173"/>
            <a:ext cx="8897917" cy="83762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615"/>
              </a:lnSpc>
            </a:pPr>
            <a:r>
              <a:rPr lang="en-US" sz="4725" b="true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Лесю Українку </a:t>
            </a:r>
          </a:p>
          <a:p>
            <a:pPr algn="ctr" marL="0" indent="0" lvl="0">
              <a:lnSpc>
                <a:spcPts val="6615"/>
              </a:lnSpc>
              <a:spcBef>
                <a:spcPct val="0"/>
              </a:spcBef>
            </a:pPr>
            <a:r>
              <a:rPr lang="en-US" b="true" sz="4725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знають у всьому світі. Її твори перекладені багатьма мовами. Збірки віршів “На крилах пісень, “Думи і мрії, “Відгуки”, драми “Бояриня”, “Кассандра”, “Лісова пісня”, “Одержима” – далеко не весь творчий доробок письменниці.</a:t>
            </a:r>
          </a:p>
        </p:txBody>
      </p:sp>
    </p:spTree>
  </p:cSld>
  <p:clrMapOvr>
    <a:masterClrMapping/>
  </p:clrMapOvr>
  <p:transition spd="fast">
    <p:fade/>
  </p:transition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>
            <a:hlinkClick action="ppaction://media"/>
          </p:cNvPr>
          <p:cNvPicPr>
            <a:picLocks noChangeAspect="true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2"/>
          <a:srcRect l="3125" t="0" r="3125" b="0"/>
          <a:stretch>
            <a:fillRect/>
          </a:stretch>
        </p:blipFill>
        <p:spPr>
          <a:xfrm flipH="false" flipV="false">
            <a:off x="0" y="0"/>
            <a:ext cx="18288000" cy="10287000"/>
          </a:xfrm>
          <a:prstGeom prst="rect">
            <a:avLst/>
          </a:prstGeom>
        </p:spPr>
      </p:pic>
      <p:sp>
        <p:nvSpPr>
          <p:cNvPr name="Freeform 3" id="3"/>
          <p:cNvSpPr/>
          <p:nvPr/>
        </p:nvSpPr>
        <p:spPr>
          <a:xfrm flipH="false" flipV="false" rot="1050516">
            <a:off x="-580369" y="2958236"/>
            <a:ext cx="21003745" cy="8687686"/>
          </a:xfrm>
          <a:custGeom>
            <a:avLst/>
            <a:gdLst/>
            <a:ahLst/>
            <a:cxnLst/>
            <a:rect r="r" b="b" t="t" l="l"/>
            <a:pathLst>
              <a:path h="8687686" w="21003745">
                <a:moveTo>
                  <a:pt x="0" y="0"/>
                </a:moveTo>
                <a:lnTo>
                  <a:pt x="21003745" y="0"/>
                </a:lnTo>
                <a:lnTo>
                  <a:pt x="21003745" y="8687686"/>
                </a:lnTo>
                <a:lnTo>
                  <a:pt x="0" y="868768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5811" t="-13330" r="-16741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80196">
            <a:off x="8886441" y="1543197"/>
            <a:ext cx="5690332" cy="1731487"/>
          </a:xfrm>
          <a:custGeom>
            <a:avLst/>
            <a:gdLst/>
            <a:ahLst/>
            <a:cxnLst/>
            <a:rect r="r" b="b" t="t" l="l"/>
            <a:pathLst>
              <a:path h="1731487" w="5690332">
                <a:moveTo>
                  <a:pt x="0" y="0"/>
                </a:moveTo>
                <a:lnTo>
                  <a:pt x="5690332" y="0"/>
                </a:lnTo>
                <a:lnTo>
                  <a:pt x="5690332" y="1731487"/>
                </a:lnTo>
                <a:lnTo>
                  <a:pt x="0" y="173148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1101333" y="328381"/>
            <a:ext cx="6206753" cy="4161119"/>
          </a:xfrm>
          <a:custGeom>
            <a:avLst/>
            <a:gdLst/>
            <a:ahLst/>
            <a:cxnLst/>
            <a:rect r="r" b="b" t="t" l="l"/>
            <a:pathLst>
              <a:path h="4161119" w="6206753">
                <a:moveTo>
                  <a:pt x="0" y="0"/>
                </a:moveTo>
                <a:lnTo>
                  <a:pt x="6206752" y="0"/>
                </a:lnTo>
                <a:lnTo>
                  <a:pt x="6206752" y="4161119"/>
                </a:lnTo>
                <a:lnTo>
                  <a:pt x="0" y="416111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480889" y="6879013"/>
            <a:ext cx="17807111" cy="24215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811"/>
              </a:lnSpc>
            </a:pPr>
            <a:r>
              <a:rPr lang="en-US" sz="3436">
                <a:solidFill>
                  <a:srgbClr val="9D5F4B"/>
                </a:solidFill>
                <a:latin typeface="Special Elite"/>
                <a:ea typeface="Special Elite"/>
                <a:cs typeface="Special Elite"/>
                <a:sym typeface="Special Elite"/>
              </a:rPr>
              <a:t>Справжнє ім’я Лесі Українки – Лариса Петрівна Косач. Вона народилася 25 лютого 1871 року в родині дворян у Новограді-Волинському Житомирської області . Її мамою була письменниця Олена Пчілка, а батьком – дворянин та меценат Петро Косач.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9344618" y="1707349"/>
            <a:ext cx="5251575" cy="12455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6"/>
              </a:lnSpc>
            </a:pPr>
            <a:r>
              <a:rPr lang="en-US" sz="3604">
                <a:solidFill>
                  <a:srgbClr val="FFFFF5"/>
                </a:solidFill>
                <a:latin typeface="Gellatio"/>
                <a:ea typeface="Gellatio"/>
                <a:cs typeface="Gellatio"/>
                <a:sym typeface="Gellatio"/>
              </a:rPr>
              <a:t>Батьки</a:t>
            </a:r>
          </a:p>
          <a:p>
            <a:pPr algn="ctr">
              <a:lnSpc>
                <a:spcPts val="5046"/>
              </a:lnSpc>
            </a:pPr>
            <a:r>
              <a:rPr lang="en-US" sz="3604">
                <a:solidFill>
                  <a:srgbClr val="FFFFF5"/>
                </a:solidFill>
                <a:latin typeface="Gellatio"/>
                <a:ea typeface="Gellatio"/>
                <a:cs typeface="Gellatio"/>
                <a:sym typeface="Gellatio"/>
              </a:rPr>
              <a:t> Лесі Українки</a:t>
            </a:r>
          </a:p>
        </p:txBody>
      </p:sp>
    </p:spTree>
  </p:cSld>
  <p:clrMapOvr>
    <a:masterClrMapping/>
  </p:clrMapOvr>
  <p:transition spd="fast">
    <p:fade/>
  </p:transition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>
            <a:hlinkClick action="ppaction://media"/>
          </p:cNvPr>
          <p:cNvPicPr>
            <a:picLocks noChangeAspect="true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>
                  <p14:trim st="0.0000" end="16211.2000"/>
                </p14:media>
              </p:ext>
            </p:extLst>
          </p:nvPr>
        </p:nvPicPr>
        <p:blipFill>
          <a:blip r:embed="rId2"/>
          <a:srcRect l="0" t="0" r="0" b="0"/>
          <a:stretch>
            <a:fillRect/>
          </a:stretch>
        </p:blipFill>
        <p:spPr>
          <a:xfrm flipH="false" flipV="false">
            <a:off x="0" y="0"/>
            <a:ext cx="18288000" cy="10287000"/>
          </a:xfrm>
          <a:prstGeom prst="rect">
            <a:avLst/>
          </a:prstGeom>
        </p:spPr>
      </p:pic>
      <p:grpSp>
        <p:nvGrpSpPr>
          <p:cNvPr name="Group 3" id="3"/>
          <p:cNvGrpSpPr/>
          <p:nvPr/>
        </p:nvGrpSpPr>
        <p:grpSpPr>
          <a:xfrm rot="0">
            <a:off x="-1387404" y="3149209"/>
            <a:ext cx="12633083" cy="7583819"/>
            <a:chOff x="0" y="0"/>
            <a:chExt cx="5513070" cy="3309574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-2540" y="-15240"/>
              <a:ext cx="5515610" cy="3324814"/>
            </a:xfrm>
            <a:custGeom>
              <a:avLst/>
              <a:gdLst/>
              <a:ahLst/>
              <a:cxnLst/>
              <a:rect r="r" b="b" t="t" l="l"/>
              <a:pathLst>
                <a:path h="3324814" w="5515610">
                  <a:moveTo>
                    <a:pt x="4991100" y="1455627"/>
                  </a:moveTo>
                  <a:cubicBezTo>
                    <a:pt x="5048250" y="1435490"/>
                    <a:pt x="5124450" y="1444966"/>
                    <a:pt x="5189220" y="1424830"/>
                  </a:cubicBezTo>
                  <a:cubicBezTo>
                    <a:pt x="5326380" y="1381002"/>
                    <a:pt x="5435600" y="1311115"/>
                    <a:pt x="5515610" y="1231751"/>
                  </a:cubicBezTo>
                  <a:cubicBezTo>
                    <a:pt x="5499100" y="1150019"/>
                    <a:pt x="5494020" y="1105007"/>
                    <a:pt x="5505450" y="1036304"/>
                  </a:cubicBezTo>
                  <a:cubicBezTo>
                    <a:pt x="5495290" y="1031566"/>
                    <a:pt x="5473700" y="1044596"/>
                    <a:pt x="5472430" y="1025643"/>
                  </a:cubicBezTo>
                  <a:cubicBezTo>
                    <a:pt x="5469890" y="971155"/>
                    <a:pt x="5441950" y="951018"/>
                    <a:pt x="5415280" y="904821"/>
                  </a:cubicBezTo>
                  <a:cubicBezTo>
                    <a:pt x="5210810" y="932066"/>
                    <a:pt x="4838700" y="1081316"/>
                    <a:pt x="4617720" y="1068286"/>
                  </a:cubicBezTo>
                  <a:cubicBezTo>
                    <a:pt x="4753610" y="978262"/>
                    <a:pt x="4851400" y="877577"/>
                    <a:pt x="4853940" y="744910"/>
                  </a:cubicBezTo>
                  <a:cubicBezTo>
                    <a:pt x="4842510" y="734249"/>
                    <a:pt x="4777740" y="727142"/>
                    <a:pt x="4762500" y="731880"/>
                  </a:cubicBezTo>
                  <a:cubicBezTo>
                    <a:pt x="4710430" y="722404"/>
                    <a:pt x="4657090" y="678576"/>
                    <a:pt x="4634230" y="651332"/>
                  </a:cubicBezTo>
                  <a:cubicBezTo>
                    <a:pt x="4612640" y="664362"/>
                    <a:pt x="4608830" y="650148"/>
                    <a:pt x="4589780" y="659624"/>
                  </a:cubicBezTo>
                  <a:cubicBezTo>
                    <a:pt x="4508500" y="601582"/>
                    <a:pt x="4337050" y="689237"/>
                    <a:pt x="4254500" y="634749"/>
                  </a:cubicBezTo>
                  <a:cubicBezTo>
                    <a:pt x="4292600" y="541171"/>
                    <a:pt x="4215130" y="519849"/>
                    <a:pt x="4163060" y="474837"/>
                  </a:cubicBezTo>
                  <a:cubicBezTo>
                    <a:pt x="4182110" y="401396"/>
                    <a:pt x="4135120" y="362307"/>
                    <a:pt x="4091940" y="293604"/>
                  </a:cubicBezTo>
                  <a:cubicBezTo>
                    <a:pt x="4038600" y="317295"/>
                    <a:pt x="4042410" y="280575"/>
                    <a:pt x="4048760" y="256884"/>
                  </a:cubicBezTo>
                  <a:cubicBezTo>
                    <a:pt x="4009390" y="267545"/>
                    <a:pt x="3985260" y="253330"/>
                    <a:pt x="3963670" y="234378"/>
                  </a:cubicBezTo>
                  <a:cubicBezTo>
                    <a:pt x="3887470" y="261622"/>
                    <a:pt x="3817620" y="262807"/>
                    <a:pt x="3756660" y="268729"/>
                  </a:cubicBezTo>
                  <a:cubicBezTo>
                    <a:pt x="3445510" y="299527"/>
                    <a:pt x="3059430" y="377706"/>
                    <a:pt x="2780030" y="390736"/>
                  </a:cubicBezTo>
                  <a:cubicBezTo>
                    <a:pt x="3036570" y="288866"/>
                    <a:pt x="3333750" y="223717"/>
                    <a:pt x="3522980" y="136062"/>
                  </a:cubicBezTo>
                  <a:cubicBezTo>
                    <a:pt x="3529330" y="86312"/>
                    <a:pt x="3528060" y="63806"/>
                    <a:pt x="3524250" y="17609"/>
                  </a:cubicBezTo>
                  <a:cubicBezTo>
                    <a:pt x="3319780" y="0"/>
                    <a:pt x="3006090" y="92234"/>
                    <a:pt x="2715260" y="177520"/>
                  </a:cubicBezTo>
                  <a:cubicBezTo>
                    <a:pt x="2040890" y="375337"/>
                    <a:pt x="1228090" y="600397"/>
                    <a:pt x="845820" y="951018"/>
                  </a:cubicBezTo>
                  <a:cubicBezTo>
                    <a:pt x="855980" y="1003137"/>
                    <a:pt x="839470" y="1070655"/>
                    <a:pt x="881380" y="1115668"/>
                  </a:cubicBezTo>
                  <a:cubicBezTo>
                    <a:pt x="741680" y="1186739"/>
                    <a:pt x="581660" y="1250704"/>
                    <a:pt x="445770" y="1324145"/>
                  </a:cubicBezTo>
                  <a:cubicBezTo>
                    <a:pt x="450850" y="1385740"/>
                    <a:pt x="485140" y="1449705"/>
                    <a:pt x="499110" y="1460365"/>
                  </a:cubicBezTo>
                  <a:cubicBezTo>
                    <a:pt x="454660" y="1482872"/>
                    <a:pt x="523240" y="1466288"/>
                    <a:pt x="520700" y="1489979"/>
                  </a:cubicBezTo>
                  <a:cubicBezTo>
                    <a:pt x="501650" y="1498270"/>
                    <a:pt x="514350" y="1518407"/>
                    <a:pt x="486410" y="1524330"/>
                  </a:cubicBezTo>
                  <a:cubicBezTo>
                    <a:pt x="383540" y="1508931"/>
                    <a:pt x="269240" y="1583556"/>
                    <a:pt x="163830" y="1606063"/>
                  </a:cubicBezTo>
                  <a:cubicBezTo>
                    <a:pt x="160020" y="1621461"/>
                    <a:pt x="198120" y="1619092"/>
                    <a:pt x="173990" y="1632122"/>
                  </a:cubicBezTo>
                  <a:cubicBezTo>
                    <a:pt x="104140" y="1647521"/>
                    <a:pt x="96520" y="1681872"/>
                    <a:pt x="26670" y="1697271"/>
                  </a:cubicBezTo>
                  <a:cubicBezTo>
                    <a:pt x="24130" y="1711485"/>
                    <a:pt x="21590" y="1725700"/>
                    <a:pt x="25400" y="1742283"/>
                  </a:cubicBezTo>
                  <a:cubicBezTo>
                    <a:pt x="35560" y="1754129"/>
                    <a:pt x="96520" y="1739914"/>
                    <a:pt x="80010" y="1760051"/>
                  </a:cubicBezTo>
                  <a:cubicBezTo>
                    <a:pt x="43180" y="1771897"/>
                    <a:pt x="0" y="1768343"/>
                    <a:pt x="1270" y="1801510"/>
                  </a:cubicBezTo>
                  <a:cubicBezTo>
                    <a:pt x="21590" y="1822831"/>
                    <a:pt x="63500" y="1808617"/>
                    <a:pt x="74930" y="1842968"/>
                  </a:cubicBezTo>
                  <a:cubicBezTo>
                    <a:pt x="66040" y="1859552"/>
                    <a:pt x="38100" y="1869028"/>
                    <a:pt x="45720" y="1890350"/>
                  </a:cubicBezTo>
                  <a:cubicBezTo>
                    <a:pt x="105410" y="1889165"/>
                    <a:pt x="158750" y="1899826"/>
                    <a:pt x="220980" y="1896272"/>
                  </a:cubicBezTo>
                  <a:cubicBezTo>
                    <a:pt x="201930" y="1905748"/>
                    <a:pt x="236220" y="1927070"/>
                    <a:pt x="287020" y="1917594"/>
                  </a:cubicBezTo>
                  <a:cubicBezTo>
                    <a:pt x="284480" y="1934177"/>
                    <a:pt x="240030" y="1936546"/>
                    <a:pt x="243840" y="1954314"/>
                  </a:cubicBezTo>
                  <a:cubicBezTo>
                    <a:pt x="317500" y="1941284"/>
                    <a:pt x="337820" y="1915225"/>
                    <a:pt x="406400" y="1905748"/>
                  </a:cubicBezTo>
                  <a:cubicBezTo>
                    <a:pt x="360680" y="1940100"/>
                    <a:pt x="302260" y="1993404"/>
                    <a:pt x="245110" y="2005249"/>
                  </a:cubicBezTo>
                  <a:cubicBezTo>
                    <a:pt x="228600" y="2026570"/>
                    <a:pt x="234950" y="2054999"/>
                    <a:pt x="226060" y="2077505"/>
                  </a:cubicBezTo>
                  <a:cubicBezTo>
                    <a:pt x="210820" y="2072767"/>
                    <a:pt x="212090" y="2147392"/>
                    <a:pt x="251460" y="2165160"/>
                  </a:cubicBezTo>
                  <a:cubicBezTo>
                    <a:pt x="300990" y="2153315"/>
                    <a:pt x="412750" y="2159238"/>
                    <a:pt x="485140" y="2173452"/>
                  </a:cubicBezTo>
                  <a:cubicBezTo>
                    <a:pt x="480060" y="2186482"/>
                    <a:pt x="463550" y="2195958"/>
                    <a:pt x="472440" y="2214910"/>
                  </a:cubicBezTo>
                  <a:cubicBezTo>
                    <a:pt x="496570" y="2223202"/>
                    <a:pt x="554990" y="2175821"/>
                    <a:pt x="579120" y="2193589"/>
                  </a:cubicBezTo>
                  <a:cubicBezTo>
                    <a:pt x="614680" y="2205434"/>
                    <a:pt x="551180" y="2217279"/>
                    <a:pt x="568960" y="2240970"/>
                  </a:cubicBezTo>
                  <a:cubicBezTo>
                    <a:pt x="805180" y="2130809"/>
                    <a:pt x="994410" y="2110672"/>
                    <a:pt x="1234440" y="2057368"/>
                  </a:cubicBezTo>
                  <a:cubicBezTo>
                    <a:pt x="966470" y="2166345"/>
                    <a:pt x="604520" y="2460108"/>
                    <a:pt x="598170" y="2556055"/>
                  </a:cubicBezTo>
                  <a:cubicBezTo>
                    <a:pt x="631190" y="2556055"/>
                    <a:pt x="659130" y="2563162"/>
                    <a:pt x="689610" y="2569085"/>
                  </a:cubicBezTo>
                  <a:cubicBezTo>
                    <a:pt x="679450" y="2593960"/>
                    <a:pt x="664210" y="2617650"/>
                    <a:pt x="661670" y="2644894"/>
                  </a:cubicBezTo>
                  <a:cubicBezTo>
                    <a:pt x="678180" y="2617650"/>
                    <a:pt x="736600" y="2604621"/>
                    <a:pt x="741680" y="2654371"/>
                  </a:cubicBezTo>
                  <a:cubicBezTo>
                    <a:pt x="701040" y="2657924"/>
                    <a:pt x="701040" y="2669770"/>
                    <a:pt x="701040" y="2698198"/>
                  </a:cubicBezTo>
                  <a:cubicBezTo>
                    <a:pt x="742950" y="2702936"/>
                    <a:pt x="807720" y="2668585"/>
                    <a:pt x="828040" y="2705305"/>
                  </a:cubicBezTo>
                  <a:cubicBezTo>
                    <a:pt x="801370" y="2720704"/>
                    <a:pt x="791210" y="2706490"/>
                    <a:pt x="765810" y="2719520"/>
                  </a:cubicBezTo>
                  <a:cubicBezTo>
                    <a:pt x="767080" y="2743211"/>
                    <a:pt x="792480" y="2725442"/>
                    <a:pt x="801370" y="2737288"/>
                  </a:cubicBezTo>
                  <a:cubicBezTo>
                    <a:pt x="727710" y="2765716"/>
                    <a:pt x="731520" y="2776377"/>
                    <a:pt x="707390" y="2814282"/>
                  </a:cubicBezTo>
                  <a:cubicBezTo>
                    <a:pt x="687070" y="2783484"/>
                    <a:pt x="633730" y="2981301"/>
                    <a:pt x="676910" y="2978932"/>
                  </a:cubicBezTo>
                  <a:cubicBezTo>
                    <a:pt x="641350" y="3013283"/>
                    <a:pt x="709930" y="2993146"/>
                    <a:pt x="726440" y="3006176"/>
                  </a:cubicBezTo>
                  <a:cubicBezTo>
                    <a:pt x="711200" y="3031051"/>
                    <a:pt x="745490" y="3038158"/>
                    <a:pt x="749300" y="3064218"/>
                  </a:cubicBezTo>
                  <a:cubicBezTo>
                    <a:pt x="768350" y="3068956"/>
                    <a:pt x="805180" y="3044081"/>
                    <a:pt x="803910" y="3081986"/>
                  </a:cubicBezTo>
                  <a:cubicBezTo>
                    <a:pt x="767080" y="3085539"/>
                    <a:pt x="778510" y="3076063"/>
                    <a:pt x="753110" y="3099753"/>
                  </a:cubicBezTo>
                  <a:cubicBezTo>
                    <a:pt x="744220" y="3091462"/>
                    <a:pt x="725170" y="3083170"/>
                    <a:pt x="706120" y="3100938"/>
                  </a:cubicBezTo>
                  <a:cubicBezTo>
                    <a:pt x="720090" y="3125813"/>
                    <a:pt x="715010" y="3144766"/>
                    <a:pt x="712470" y="3164903"/>
                  </a:cubicBezTo>
                  <a:cubicBezTo>
                    <a:pt x="779780" y="3154242"/>
                    <a:pt x="732790" y="3175563"/>
                    <a:pt x="795020" y="3180302"/>
                  </a:cubicBezTo>
                  <a:cubicBezTo>
                    <a:pt x="814070" y="3201623"/>
                    <a:pt x="786130" y="3207546"/>
                    <a:pt x="782320" y="3221760"/>
                  </a:cubicBezTo>
                  <a:cubicBezTo>
                    <a:pt x="904240" y="3225314"/>
                    <a:pt x="967740" y="3272695"/>
                    <a:pt x="1071880" y="3295201"/>
                  </a:cubicBezTo>
                  <a:cubicBezTo>
                    <a:pt x="1071880" y="3316523"/>
                    <a:pt x="1090930" y="3308231"/>
                    <a:pt x="1093470" y="3324814"/>
                  </a:cubicBezTo>
                  <a:cubicBezTo>
                    <a:pt x="1291590" y="3303493"/>
                    <a:pt x="1422400" y="3323630"/>
                    <a:pt x="1651000" y="3258480"/>
                  </a:cubicBezTo>
                  <a:cubicBezTo>
                    <a:pt x="1623060" y="3234790"/>
                    <a:pt x="1544320" y="3253742"/>
                    <a:pt x="1529080" y="3241897"/>
                  </a:cubicBezTo>
                  <a:cubicBezTo>
                    <a:pt x="1684020" y="3181486"/>
                    <a:pt x="1873250" y="3160165"/>
                    <a:pt x="2058670" y="3125813"/>
                  </a:cubicBezTo>
                  <a:cubicBezTo>
                    <a:pt x="2236470" y="3093831"/>
                    <a:pt x="2411730" y="3104492"/>
                    <a:pt x="2586990" y="3032235"/>
                  </a:cubicBezTo>
                  <a:cubicBezTo>
                    <a:pt x="2628900" y="3047634"/>
                    <a:pt x="2661920" y="3018021"/>
                    <a:pt x="2701290" y="3007360"/>
                  </a:cubicBezTo>
                  <a:cubicBezTo>
                    <a:pt x="2907030" y="2949318"/>
                    <a:pt x="3168650" y="2903122"/>
                    <a:pt x="3371850" y="2887723"/>
                  </a:cubicBezTo>
                  <a:cubicBezTo>
                    <a:pt x="3407410" y="2885354"/>
                    <a:pt x="3448050" y="2866401"/>
                    <a:pt x="3464560" y="2855741"/>
                  </a:cubicBezTo>
                  <a:cubicBezTo>
                    <a:pt x="3530600" y="2865217"/>
                    <a:pt x="3644900" y="2824943"/>
                    <a:pt x="3704590" y="2809544"/>
                  </a:cubicBezTo>
                  <a:cubicBezTo>
                    <a:pt x="3702050" y="2798883"/>
                    <a:pt x="3691890" y="2787038"/>
                    <a:pt x="3703320" y="2781115"/>
                  </a:cubicBezTo>
                  <a:cubicBezTo>
                    <a:pt x="3785870" y="2763347"/>
                    <a:pt x="3902710" y="2744395"/>
                    <a:pt x="3978910" y="2701752"/>
                  </a:cubicBezTo>
                  <a:cubicBezTo>
                    <a:pt x="3968750" y="2697014"/>
                    <a:pt x="3947160" y="2710044"/>
                    <a:pt x="3945890" y="2691091"/>
                  </a:cubicBezTo>
                  <a:cubicBezTo>
                    <a:pt x="4018280" y="2674508"/>
                    <a:pt x="4107180" y="2667400"/>
                    <a:pt x="4175760" y="2641341"/>
                  </a:cubicBezTo>
                  <a:cubicBezTo>
                    <a:pt x="4161790" y="2638972"/>
                    <a:pt x="4146550" y="2638972"/>
                    <a:pt x="4133850" y="2633049"/>
                  </a:cubicBezTo>
                  <a:cubicBezTo>
                    <a:pt x="4218940" y="2572638"/>
                    <a:pt x="4254500" y="2543025"/>
                    <a:pt x="4371340" y="2529995"/>
                  </a:cubicBezTo>
                  <a:cubicBezTo>
                    <a:pt x="4362450" y="2494459"/>
                    <a:pt x="4389120" y="2471953"/>
                    <a:pt x="4448810" y="2458923"/>
                  </a:cubicBezTo>
                  <a:cubicBezTo>
                    <a:pt x="4465320" y="2437602"/>
                    <a:pt x="4414520" y="2445894"/>
                    <a:pt x="4433570" y="2419834"/>
                  </a:cubicBezTo>
                  <a:cubicBezTo>
                    <a:pt x="4645660" y="2393774"/>
                    <a:pt x="4704080" y="2216095"/>
                    <a:pt x="4801870" y="2116594"/>
                  </a:cubicBezTo>
                  <a:cubicBezTo>
                    <a:pt x="4805680" y="2113041"/>
                    <a:pt x="4822190" y="2103565"/>
                    <a:pt x="4824730" y="2101196"/>
                  </a:cubicBezTo>
                  <a:cubicBezTo>
                    <a:pt x="4959350" y="2025386"/>
                    <a:pt x="5125720" y="2014725"/>
                    <a:pt x="5228590" y="1910487"/>
                  </a:cubicBezTo>
                  <a:cubicBezTo>
                    <a:pt x="5267960" y="1831123"/>
                    <a:pt x="5372100" y="1730438"/>
                    <a:pt x="5256530" y="1665289"/>
                  </a:cubicBezTo>
                  <a:cubicBezTo>
                    <a:pt x="5269230" y="1648705"/>
                    <a:pt x="5262880" y="1626200"/>
                    <a:pt x="5250180" y="1601324"/>
                  </a:cubicBezTo>
                  <a:cubicBezTo>
                    <a:pt x="5198110" y="1614354"/>
                    <a:pt x="4958080" y="1570527"/>
                    <a:pt x="4904740" y="1550390"/>
                  </a:cubicBezTo>
                  <a:cubicBezTo>
                    <a:pt x="4916170" y="1525514"/>
                    <a:pt x="4892040" y="1500639"/>
                    <a:pt x="4898390" y="1486425"/>
                  </a:cubicBezTo>
                  <a:cubicBezTo>
                    <a:pt x="4947920" y="1484056"/>
                    <a:pt x="4961890" y="1466288"/>
                    <a:pt x="4991100" y="1455627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</a:ln>
          </p:spPr>
        </p:sp>
      </p:grpSp>
      <p:pic>
        <p:nvPicPr>
          <p:cNvPr name="Picture 5" id="5"/>
          <p:cNvPicPr>
            <a:picLocks noChangeAspect="true"/>
          </p:cNvPicPr>
          <p:nvPr/>
        </p:nvPicPr>
        <p:blipFill>
          <a:blip r:embed="rId5"/>
          <a:srcRect l="0" t="0" r="0" b="0"/>
          <a:stretch>
            <a:fillRect/>
          </a:stretch>
        </p:blipFill>
        <p:spPr>
          <a:xfrm flipH="false" flipV="false" rot="0">
            <a:off x="2305099" y="9509948"/>
            <a:ext cx="2778911" cy="305680"/>
          </a:xfrm>
          <a:prstGeom prst="rect">
            <a:avLst/>
          </a:prstGeom>
        </p:spPr>
      </p:pic>
      <p:pic>
        <p:nvPicPr>
          <p:cNvPr name="Picture 6" id="6"/>
          <p:cNvPicPr>
            <a:picLocks noChangeAspect="true"/>
          </p:cNvPicPr>
          <p:nvPr/>
        </p:nvPicPr>
        <p:blipFill>
          <a:blip r:embed="rId6"/>
          <a:srcRect l="0" t="0" r="0" b="0"/>
          <a:stretch>
            <a:fillRect/>
          </a:stretch>
        </p:blipFill>
        <p:spPr>
          <a:xfrm flipH="false" flipV="false" rot="0">
            <a:off x="13525687" y="1933657"/>
            <a:ext cx="519440" cy="752781"/>
          </a:xfrm>
          <a:prstGeom prst="rect">
            <a:avLst/>
          </a:prstGeom>
        </p:spPr>
      </p:pic>
      <p:sp>
        <p:nvSpPr>
          <p:cNvPr name="TextBox 7" id="7"/>
          <p:cNvSpPr txBox="true"/>
          <p:nvPr/>
        </p:nvSpPr>
        <p:spPr>
          <a:xfrm rot="-502834">
            <a:off x="178650" y="5782996"/>
            <a:ext cx="9590985" cy="27502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85"/>
              </a:lnSpc>
            </a:pPr>
            <a:r>
              <a:rPr lang="en-US" sz="3132">
                <a:solidFill>
                  <a:srgbClr val="000000"/>
                </a:solidFill>
                <a:latin typeface="Anaktoria"/>
                <a:ea typeface="Anaktoria"/>
                <a:cs typeface="Anaktoria"/>
                <a:sym typeface="Anaktoria"/>
              </a:rPr>
              <a:t>Лариса народилася слабкою й хворобливою. Старшою дитиною в родині був Мишко. Брат із сестрою були настільки прив’язані одне до одного, що рідні навіть придумали їм спільне ім’я — «Мішелосіє». Крім них, у родині було ще четверо дітей.</a:t>
            </a:r>
          </a:p>
        </p:txBody>
      </p:sp>
      <p:pic>
        <p:nvPicPr>
          <p:cNvPr name="Picture 8" id="8"/>
          <p:cNvPicPr>
            <a:picLocks noChangeAspect="true"/>
          </p:cNvPicPr>
          <p:nvPr/>
        </p:nvPicPr>
        <p:blipFill>
          <a:blip r:embed="rId6"/>
          <a:srcRect l="0" t="0" r="0" b="0"/>
          <a:stretch>
            <a:fillRect/>
          </a:stretch>
        </p:blipFill>
        <p:spPr>
          <a:xfrm flipH="false" flipV="false" rot="0">
            <a:off x="3717723" y="7024038"/>
            <a:ext cx="519440" cy="752781"/>
          </a:xfrm>
          <a:prstGeom prst="rect">
            <a:avLst/>
          </a:prstGeom>
        </p:spPr>
      </p:pic>
      <p:pic>
        <p:nvPicPr>
          <p:cNvPr name="Picture 9" id="9"/>
          <p:cNvPicPr>
            <a:picLocks noChangeAspect="true"/>
          </p:cNvPicPr>
          <p:nvPr/>
        </p:nvPicPr>
        <p:blipFill>
          <a:blip r:embed="rId6"/>
          <a:srcRect l="0" t="0" r="0" b="0"/>
          <a:stretch>
            <a:fillRect/>
          </a:stretch>
        </p:blipFill>
        <p:spPr>
          <a:xfrm flipH="false" flipV="false" rot="0">
            <a:off x="5578223" y="1557266"/>
            <a:ext cx="519440" cy="752781"/>
          </a:xfrm>
          <a:prstGeom prst="rect">
            <a:avLst/>
          </a:prstGeom>
        </p:spPr>
      </p:pic>
      <p:pic>
        <p:nvPicPr>
          <p:cNvPr name="Picture 10" id="10"/>
          <p:cNvPicPr>
            <a:picLocks noChangeAspect="true"/>
          </p:cNvPicPr>
          <p:nvPr/>
        </p:nvPicPr>
        <p:blipFill>
          <a:blip r:embed="rId7"/>
          <a:srcRect l="0" t="0" r="0" b="0"/>
          <a:stretch>
            <a:fillRect/>
          </a:stretch>
        </p:blipFill>
        <p:spPr>
          <a:xfrm flipH="false" flipV="false" rot="0">
            <a:off x="3694554" y="4109851"/>
            <a:ext cx="565778" cy="506371"/>
          </a:xfrm>
          <a:prstGeom prst="rect">
            <a:avLst/>
          </a:prstGeom>
        </p:spPr>
      </p:pic>
      <p:pic>
        <p:nvPicPr>
          <p:cNvPr name="Picture 11" id="11"/>
          <p:cNvPicPr>
            <a:picLocks noChangeAspect="true"/>
          </p:cNvPicPr>
          <p:nvPr/>
        </p:nvPicPr>
        <p:blipFill>
          <a:blip r:embed="rId7"/>
          <a:srcRect l="0" t="0" r="0" b="0"/>
          <a:stretch>
            <a:fillRect/>
          </a:stretch>
        </p:blipFill>
        <p:spPr>
          <a:xfrm flipH="false" flipV="false" rot="0">
            <a:off x="10962790" y="7776820"/>
            <a:ext cx="565778" cy="506371"/>
          </a:xfrm>
          <a:prstGeom prst="rect">
            <a:avLst/>
          </a:prstGeom>
        </p:spPr>
      </p:pic>
      <p:sp>
        <p:nvSpPr>
          <p:cNvPr name="Freeform 12" id="12"/>
          <p:cNvSpPr/>
          <p:nvPr/>
        </p:nvSpPr>
        <p:spPr>
          <a:xfrm flipH="false" flipV="false" rot="0">
            <a:off x="9844404" y="1028700"/>
            <a:ext cx="6535074" cy="8634088"/>
          </a:xfrm>
          <a:custGeom>
            <a:avLst/>
            <a:gdLst/>
            <a:ahLst/>
            <a:cxnLst/>
            <a:rect r="r" b="b" t="t" l="l"/>
            <a:pathLst>
              <a:path h="8634088" w="6535074">
                <a:moveTo>
                  <a:pt x="0" y="0"/>
                </a:moveTo>
                <a:lnTo>
                  <a:pt x="6535074" y="0"/>
                </a:lnTo>
                <a:lnTo>
                  <a:pt x="6535074" y="8634088"/>
                </a:lnTo>
                <a:lnTo>
                  <a:pt x="0" y="863408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</p:spTree>
  </p:cSld>
  <p:clrMapOvr>
    <a:masterClrMapping/>
  </p:clrMapOvr>
  <p:transition spd="fast">
    <p:fade/>
  </p:transition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>
            <a:hlinkClick action="ppaction://media"/>
          </p:cNvPr>
          <p:cNvPicPr>
            <a:picLocks noChangeAspect="true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>
                  <p14:trim st="0.0000" end="19958.3340"/>
                </p14:media>
              </p:ext>
            </p:extLst>
          </p:nvPr>
        </p:nvPicPr>
        <p:blipFill>
          <a:blip r:embed="rId2"/>
          <a:srcRect l="0" t="0" r="0" b="0"/>
          <a:stretch>
            <a:fillRect/>
          </a:stretch>
        </p:blipFill>
        <p:spPr>
          <a:xfrm flipH="false" flipV="false">
            <a:off x="0" y="0"/>
            <a:ext cx="18288000" cy="10287000"/>
          </a:xfrm>
          <a:prstGeom prst="rect">
            <a:avLst/>
          </a:prstGeom>
        </p:spPr>
      </p:pic>
      <p:sp>
        <p:nvSpPr>
          <p:cNvPr name="Freeform 3" id="3"/>
          <p:cNvSpPr/>
          <p:nvPr/>
        </p:nvSpPr>
        <p:spPr>
          <a:xfrm flipH="false" flipV="false" rot="0">
            <a:off x="9568968" y="0"/>
            <a:ext cx="6354850" cy="10287000"/>
          </a:xfrm>
          <a:custGeom>
            <a:avLst/>
            <a:gdLst/>
            <a:ahLst/>
            <a:cxnLst/>
            <a:rect r="r" b="b" t="t" l="l"/>
            <a:pathLst>
              <a:path h="10287000" w="6354850">
                <a:moveTo>
                  <a:pt x="0" y="0"/>
                </a:moveTo>
                <a:lnTo>
                  <a:pt x="6354850" y="0"/>
                </a:lnTo>
                <a:lnTo>
                  <a:pt x="635485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3585" t="0" r="-2576" b="-5802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2686118" y="4889182"/>
            <a:ext cx="60275" cy="4133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FFFFFF">
                    <a:alpha val="2745"/>
                  </a:srgbClr>
                </a:solidFill>
                <a:latin typeface="Overpass Light"/>
                <a:ea typeface="Overpass Light"/>
                <a:cs typeface="Overpass Light"/>
                <a:sym typeface="Overpass Light"/>
              </a:rPr>
              <a:t>.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539064" y="1151544"/>
            <a:ext cx="8853304" cy="879774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305"/>
              </a:lnSpc>
              <a:spcBef>
                <a:spcPct val="0"/>
              </a:spcBef>
            </a:pPr>
            <a:r>
              <a:rPr lang="en-US" sz="4504">
                <a:solidFill>
                  <a:srgbClr val="FFFFFF"/>
                </a:solidFill>
                <a:latin typeface="Another Shabby"/>
                <a:ea typeface="Another Shabby"/>
                <a:cs typeface="Another Shabby"/>
                <a:sym typeface="Another Shabby"/>
              </a:rPr>
              <a:t>Леся була надзвичайно обдарованою. У чотири роки вона навчилася читати, у п’ять — грати на роялі, у дев’ять уже писала вірші, а у 12 років її твори почали друкувати в журналах. У той самий час вона захворіла на туберкульоз кісток, через що довелося назавжди залишити заняття музикою.</a:t>
            </a:r>
          </a:p>
        </p:txBody>
      </p:sp>
    </p:spTree>
  </p:cSld>
  <p:clrMapOvr>
    <a:masterClrMapping/>
  </p:clrMapOvr>
  <p:transition spd="fast">
    <p:fade/>
  </p:transition>
  <p:timing>
    <p:tnLst>
      <p:par>
        <p:cTn dur="indefinite" restart="never" nodeType="tmRoot">
          <p:childTnLst>
            <p:video>
              <p:cMediaNode vol="0">
                <p:cTn fill="hold" display="false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>
            <a:hlinkClick action="ppaction://media"/>
          </p:cNvPr>
          <p:cNvPicPr>
            <a:picLocks noChangeAspect="true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>
                  <p14:trim st="0.0000" end="10840.0000"/>
                </p14:media>
              </p:ext>
            </p:extLst>
          </p:nvPr>
        </p:nvPicPr>
        <p:blipFill>
          <a:blip r:embed="rId2"/>
          <a:srcRect l="86" t="0" r="32119" b="32206"/>
          <a:stretch>
            <a:fillRect/>
          </a:stretch>
        </p:blipFill>
        <p:spPr>
          <a:xfrm flipH="false" flipV="false">
            <a:off x="0" y="0"/>
            <a:ext cx="18288000" cy="10287000"/>
          </a:xfrm>
          <a:prstGeom prst="rect">
            <a:avLst/>
          </a:prstGeom>
        </p:spPr>
      </p:pic>
      <p:sp>
        <p:nvSpPr>
          <p:cNvPr name="Freeform 3" id="3"/>
          <p:cNvSpPr/>
          <p:nvPr/>
        </p:nvSpPr>
        <p:spPr>
          <a:xfrm flipH="false" flipV="false" rot="0">
            <a:off x="10277620" y="1283877"/>
            <a:ext cx="5987885" cy="8786145"/>
          </a:xfrm>
          <a:custGeom>
            <a:avLst/>
            <a:gdLst/>
            <a:ahLst/>
            <a:cxnLst/>
            <a:rect r="r" b="b" t="t" l="l"/>
            <a:pathLst>
              <a:path h="8786145" w="5987885">
                <a:moveTo>
                  <a:pt x="0" y="0"/>
                </a:moveTo>
                <a:lnTo>
                  <a:pt x="5987885" y="0"/>
                </a:lnTo>
                <a:lnTo>
                  <a:pt x="5987885" y="8786145"/>
                </a:lnTo>
                <a:lnTo>
                  <a:pt x="0" y="878614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0" y="2172004"/>
            <a:ext cx="8967546" cy="57724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759"/>
              </a:lnSpc>
            </a:pPr>
            <a:r>
              <a:rPr lang="en-US" sz="4113" b="true">
                <a:solidFill>
                  <a:srgbClr val="000000"/>
                </a:solidFill>
                <a:latin typeface="PT Serif Bold"/>
                <a:ea typeface="PT Serif Bold"/>
                <a:cs typeface="PT Serif Bold"/>
                <a:sym typeface="PT Serif Bold"/>
              </a:rPr>
              <a:t>У дитячі роки</a:t>
            </a:r>
          </a:p>
          <a:p>
            <a:pPr algn="ctr">
              <a:lnSpc>
                <a:spcPts val="5759"/>
              </a:lnSpc>
            </a:pPr>
            <a:r>
              <a:rPr lang="en-US" sz="4113" b="true">
                <a:solidFill>
                  <a:srgbClr val="000000"/>
                </a:solidFill>
                <a:latin typeface="PT Serif Bold"/>
                <a:ea typeface="PT Serif Bold"/>
                <a:cs typeface="PT Serif Bold"/>
                <a:sym typeface="PT Serif Bold"/>
              </a:rPr>
              <a:t> Леся часто переїжджала</a:t>
            </a:r>
          </a:p>
          <a:p>
            <a:pPr algn="ctr">
              <a:lnSpc>
                <a:spcPts val="5759"/>
              </a:lnSpc>
            </a:pPr>
            <a:r>
              <a:rPr lang="en-US" sz="4113" b="true">
                <a:solidFill>
                  <a:srgbClr val="000000"/>
                </a:solidFill>
                <a:latin typeface="PT Serif Bold"/>
                <a:ea typeface="PT Serif Bold"/>
                <a:cs typeface="PT Serif Bold"/>
                <a:sym typeface="PT Serif Bold"/>
              </a:rPr>
              <a:t> з сім’єю в різні міста </a:t>
            </a:r>
          </a:p>
          <a:p>
            <a:pPr algn="ctr" marL="0" indent="0" lvl="0">
              <a:lnSpc>
                <a:spcPts val="5759"/>
              </a:lnSpc>
              <a:spcBef>
                <a:spcPct val="0"/>
              </a:spcBef>
            </a:pPr>
            <a:r>
              <a:rPr lang="en-US" b="true" sz="4113">
                <a:solidFill>
                  <a:srgbClr val="000000"/>
                </a:solidFill>
                <a:latin typeface="PT Serif Bold"/>
                <a:ea typeface="PT Serif Bold"/>
                <a:cs typeface="PT Serif Bold"/>
                <a:sym typeface="PT Serif Bold"/>
              </a:rPr>
              <a:t>і вчилася у приватних вчителів. Свій перший вірш </a:t>
            </a:r>
            <a:r>
              <a:rPr lang="en-US" b="true" sz="4113" u="sng">
                <a:solidFill>
                  <a:srgbClr val="000000"/>
                </a:solidFill>
                <a:latin typeface="PT Serif Bold"/>
                <a:ea typeface="PT Serif Bold"/>
                <a:cs typeface="PT Serif Bold"/>
                <a:sym typeface="PT Serif Bold"/>
              </a:rPr>
              <a:t>“Надія” </a:t>
            </a:r>
            <a:r>
              <a:rPr lang="en-US" b="true" sz="4113">
                <a:solidFill>
                  <a:srgbClr val="000000"/>
                </a:solidFill>
                <a:latin typeface="PT Serif Bold"/>
                <a:ea typeface="PT Serif Bold"/>
                <a:cs typeface="PT Serif Bold"/>
                <a:sym typeface="PT Serif Bold"/>
              </a:rPr>
              <a:t>написала в 9 років, коли її улюблену тітку заслали до Сибіру.</a:t>
            </a:r>
          </a:p>
        </p:txBody>
      </p:sp>
    </p:spTree>
  </p:cSld>
  <p:clrMapOvr>
    <a:masterClrMapping/>
  </p:clrMapOvr>
  <p:transition spd="fast">
    <p:fade/>
  </p:transition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>
            <a:hlinkClick action="ppaction://media"/>
          </p:cNvPr>
          <p:cNvPicPr>
            <a:picLocks noChangeAspect="true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>
                  <p14:trim st="0.0000" end="9100.0000"/>
                </p14:media>
              </p:ext>
            </p:extLst>
          </p:nvPr>
        </p:nvPicPr>
        <p:blipFill>
          <a:blip r:embed="rId2"/>
          <a:srcRect l="0" t="0" r="0" b="0"/>
          <a:stretch>
            <a:fillRect/>
          </a:stretch>
        </p:blipFill>
        <p:spPr>
          <a:xfrm flipH="false" flipV="false">
            <a:off x="0" y="0"/>
            <a:ext cx="18288000" cy="10287000"/>
          </a:xfrm>
          <a:prstGeom prst="rect">
            <a:avLst/>
          </a:prstGeom>
        </p:spPr>
      </p:pic>
      <p:sp>
        <p:nvSpPr>
          <p:cNvPr name="TextBox 3" id="3"/>
          <p:cNvSpPr txBox="true"/>
          <p:nvPr/>
        </p:nvSpPr>
        <p:spPr>
          <a:xfrm rot="0">
            <a:off x="506936" y="1715049"/>
            <a:ext cx="11392058" cy="84418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32"/>
              </a:lnSpc>
            </a:pPr>
            <a:r>
              <a:rPr lang="en-US" sz="3666" b="true">
                <a:solidFill>
                  <a:srgbClr val="000000"/>
                </a:solidFill>
                <a:latin typeface="PT Serif Bold"/>
                <a:ea typeface="PT Serif Bold"/>
                <a:cs typeface="PT Serif Bold"/>
                <a:sym typeface="PT Serif Bold"/>
              </a:rPr>
              <a:t>З 20-річного віку багато</a:t>
            </a:r>
          </a:p>
          <a:p>
            <a:pPr algn="ctr">
              <a:lnSpc>
                <a:spcPts val="5132"/>
              </a:lnSpc>
            </a:pPr>
            <a:r>
              <a:rPr lang="en-US" sz="3666" b="true">
                <a:solidFill>
                  <a:srgbClr val="000000"/>
                </a:solidFill>
                <a:latin typeface="PT Serif Bold"/>
                <a:ea typeface="PT Serif Bold"/>
                <a:cs typeface="PT Serif Bold"/>
                <a:sym typeface="PT Serif Bold"/>
              </a:rPr>
              <a:t> подорожувала та знайомилася</a:t>
            </a:r>
          </a:p>
          <a:p>
            <a:pPr algn="ctr">
              <a:lnSpc>
                <a:spcPts val="5132"/>
              </a:lnSpc>
            </a:pPr>
            <a:r>
              <a:rPr lang="en-US" sz="3666" b="true">
                <a:solidFill>
                  <a:srgbClr val="000000"/>
                </a:solidFill>
                <a:latin typeface="PT Serif Bold"/>
                <a:ea typeface="PT Serif Bold"/>
                <a:cs typeface="PT Serif Bold"/>
                <a:sym typeface="PT Serif Bold"/>
              </a:rPr>
              <a:t> з відомими письменниками.</a:t>
            </a:r>
          </a:p>
          <a:p>
            <a:pPr algn="ctr">
              <a:lnSpc>
                <a:spcPts val="5132"/>
              </a:lnSpc>
            </a:pPr>
            <a:r>
              <a:rPr lang="en-US" sz="3666" b="true">
                <a:solidFill>
                  <a:srgbClr val="000000"/>
                </a:solidFill>
                <a:latin typeface="PT Serif Bold"/>
                <a:ea typeface="PT Serif Bold"/>
                <a:cs typeface="PT Serif Bold"/>
                <a:sym typeface="PT Serif Bold"/>
              </a:rPr>
              <a:t> Через багаторічну тяжку хворобу </a:t>
            </a:r>
          </a:p>
          <a:p>
            <a:pPr algn="ctr">
              <a:lnSpc>
                <a:spcPts val="5132"/>
              </a:lnSpc>
            </a:pPr>
            <a:r>
              <a:rPr lang="en-US" sz="3666" b="true">
                <a:solidFill>
                  <a:srgbClr val="000000"/>
                </a:solidFill>
                <a:latin typeface="PT Serif Bold"/>
                <a:ea typeface="PT Serif Bold"/>
                <a:cs typeface="PT Serif Bold"/>
                <a:sym typeface="PT Serif Bold"/>
              </a:rPr>
              <a:t>Леся була змушена виїжджати</a:t>
            </a:r>
          </a:p>
          <a:p>
            <a:pPr algn="ctr">
              <a:lnSpc>
                <a:spcPts val="5132"/>
              </a:lnSpc>
            </a:pPr>
            <a:r>
              <a:rPr lang="en-US" sz="3666" b="true">
                <a:solidFill>
                  <a:srgbClr val="000000"/>
                </a:solidFill>
                <a:latin typeface="PT Serif Bold"/>
                <a:ea typeface="PT Serif Bold"/>
                <a:cs typeface="PT Serif Bold"/>
                <a:sym typeface="PT Serif Bold"/>
              </a:rPr>
              <a:t> на курортне лікування </a:t>
            </a:r>
          </a:p>
          <a:p>
            <a:pPr algn="ctr">
              <a:lnSpc>
                <a:spcPts val="5132"/>
              </a:lnSpc>
            </a:pPr>
            <a:r>
              <a:rPr lang="en-US" sz="3666" b="true">
                <a:solidFill>
                  <a:srgbClr val="000000"/>
                </a:solidFill>
                <a:latin typeface="PT Serif Bold"/>
                <a:ea typeface="PT Serif Bold"/>
                <a:cs typeface="PT Serif Bold"/>
                <a:sym typeface="PT Serif Bold"/>
              </a:rPr>
              <a:t>до різних країн,</a:t>
            </a:r>
          </a:p>
          <a:p>
            <a:pPr algn="ctr">
              <a:lnSpc>
                <a:spcPts val="5132"/>
              </a:lnSpc>
            </a:pPr>
            <a:r>
              <a:rPr lang="en-US" sz="3666" b="true">
                <a:solidFill>
                  <a:srgbClr val="000000"/>
                </a:solidFill>
                <a:latin typeface="PT Serif Bold"/>
                <a:ea typeface="PT Serif Bold"/>
                <a:cs typeface="PT Serif Bold"/>
                <a:sym typeface="PT Serif Bold"/>
              </a:rPr>
              <a:t>а враження від поїздок </a:t>
            </a:r>
          </a:p>
          <a:p>
            <a:pPr algn="ctr">
              <a:lnSpc>
                <a:spcPts val="5132"/>
              </a:lnSpc>
            </a:pPr>
            <a:r>
              <a:rPr lang="en-US" sz="3666" b="true">
                <a:solidFill>
                  <a:srgbClr val="000000"/>
                </a:solidFill>
                <a:latin typeface="PT Serif Bold"/>
                <a:ea typeface="PT Serif Bold"/>
                <a:cs typeface="PT Serif Bold"/>
                <a:sym typeface="PT Serif Bold"/>
              </a:rPr>
              <a:t>відображала у творчості.</a:t>
            </a:r>
          </a:p>
          <a:p>
            <a:pPr algn="ctr">
              <a:lnSpc>
                <a:spcPts val="5132"/>
              </a:lnSpc>
            </a:pPr>
            <a:r>
              <a:rPr lang="en-US" sz="3666" b="true">
                <a:solidFill>
                  <a:srgbClr val="000000"/>
                </a:solidFill>
                <a:latin typeface="PT Serif Bold"/>
                <a:ea typeface="PT Serif Bold"/>
                <a:cs typeface="PT Serif Bold"/>
                <a:sym typeface="PT Serif Bold"/>
              </a:rPr>
              <a:t> Хоч Леся постійно хворіла,</a:t>
            </a:r>
          </a:p>
          <a:p>
            <a:pPr algn="ctr">
              <a:lnSpc>
                <a:spcPts val="5132"/>
              </a:lnSpc>
            </a:pPr>
            <a:r>
              <a:rPr lang="en-US" sz="3666" b="true">
                <a:solidFill>
                  <a:srgbClr val="000000"/>
                </a:solidFill>
                <a:latin typeface="PT Serif Bold"/>
                <a:ea typeface="PT Serif Bold"/>
                <a:cs typeface="PT Serif Bold"/>
                <a:sym typeface="PT Serif Bold"/>
              </a:rPr>
              <a:t> але ніколи не дозволяла</a:t>
            </a:r>
          </a:p>
          <a:p>
            <a:pPr algn="ctr">
              <a:lnSpc>
                <a:spcPts val="5132"/>
              </a:lnSpc>
            </a:pPr>
            <a:r>
              <a:rPr lang="en-US" sz="3666" b="true">
                <a:solidFill>
                  <a:srgbClr val="000000"/>
                </a:solidFill>
                <a:latin typeface="PT Serif Bold"/>
                <a:ea typeface="PT Serif Bold"/>
                <a:cs typeface="PT Serif Bold"/>
                <a:sym typeface="PT Serif Bold"/>
              </a:rPr>
              <a:t> шкодувати себе</a:t>
            </a:r>
          </a:p>
          <a:p>
            <a:pPr algn="ctr">
              <a:lnSpc>
                <a:spcPts val="5132"/>
              </a:lnSpc>
            </a:pPr>
            <a:r>
              <a:rPr lang="en-US" sz="3666" b="true">
                <a:solidFill>
                  <a:srgbClr val="000000"/>
                </a:solidFill>
                <a:latin typeface="PT Serif Bold"/>
                <a:ea typeface="PT Serif Bold"/>
                <a:cs typeface="PT Serif Bold"/>
                <a:sym typeface="PT Serif Bold"/>
              </a:rPr>
              <a:t> і не скаржилася на долю.</a:t>
            </a:r>
          </a:p>
        </p:txBody>
      </p:sp>
      <p:sp>
        <p:nvSpPr>
          <p:cNvPr name="Freeform 4" id="4"/>
          <p:cNvSpPr/>
          <p:nvPr/>
        </p:nvSpPr>
        <p:spPr>
          <a:xfrm flipH="false" flipV="false" rot="0">
            <a:off x="10317217" y="1443939"/>
            <a:ext cx="7126372" cy="4725778"/>
          </a:xfrm>
          <a:custGeom>
            <a:avLst/>
            <a:gdLst/>
            <a:ahLst/>
            <a:cxnLst/>
            <a:rect r="r" b="b" t="t" l="l"/>
            <a:pathLst>
              <a:path h="4725778" w="7126372">
                <a:moveTo>
                  <a:pt x="0" y="0"/>
                </a:moveTo>
                <a:lnTo>
                  <a:pt x="7126372" y="0"/>
                </a:lnTo>
                <a:lnTo>
                  <a:pt x="7126372" y="4725778"/>
                </a:lnTo>
                <a:lnTo>
                  <a:pt x="0" y="472577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</p:spTree>
  </p:cSld>
  <p:clrMapOvr>
    <a:masterClrMapping/>
  </p:clrMapOvr>
  <p:transition spd="fast">
    <p:fade/>
  </p:transition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>
            <a:hlinkClick action="ppaction://media"/>
          </p:cNvPr>
          <p:cNvPicPr>
            <a:picLocks noChangeAspect="true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>
                  <p14:trim st="0.0000" end="44816.4330"/>
                </p14:media>
              </p:ext>
            </p:extLst>
          </p:nvPr>
        </p:nvPicPr>
        <p:blipFill>
          <a:blip r:embed="rId2"/>
          <a:srcRect l="0" t="0" r="0" b="0"/>
          <a:stretch>
            <a:fillRect/>
          </a:stretch>
        </p:blipFill>
        <p:spPr>
          <a:xfrm flipH="false" flipV="false">
            <a:off x="0" y="0"/>
            <a:ext cx="18288000" cy="10287000"/>
          </a:xfrm>
          <a:prstGeom prst="rect">
            <a:avLst/>
          </a:prstGeom>
        </p:spPr>
      </p:pic>
      <p:sp>
        <p:nvSpPr>
          <p:cNvPr name="Freeform 3" id="3"/>
          <p:cNvSpPr/>
          <p:nvPr/>
        </p:nvSpPr>
        <p:spPr>
          <a:xfrm flipH="false" flipV="false" rot="0">
            <a:off x="421192" y="810501"/>
            <a:ext cx="7559676" cy="5039784"/>
          </a:xfrm>
          <a:custGeom>
            <a:avLst/>
            <a:gdLst/>
            <a:ahLst/>
            <a:cxnLst/>
            <a:rect r="r" b="b" t="t" l="l"/>
            <a:pathLst>
              <a:path h="5039784" w="7559676">
                <a:moveTo>
                  <a:pt x="0" y="0"/>
                </a:moveTo>
                <a:lnTo>
                  <a:pt x="7559676" y="0"/>
                </a:lnTo>
                <a:lnTo>
                  <a:pt x="7559676" y="5039784"/>
                </a:lnTo>
                <a:lnTo>
                  <a:pt x="0" y="503978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7980868" y="1845979"/>
            <a:ext cx="10066102" cy="56822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5063"/>
              </a:lnSpc>
              <a:spcBef>
                <a:spcPct val="0"/>
              </a:spcBef>
            </a:pPr>
            <a:r>
              <a:rPr lang="en-US" sz="3616" i="true">
                <a:solidFill>
                  <a:srgbClr val="FFFFFF"/>
                </a:solidFill>
                <a:latin typeface="PT Serif Italics"/>
                <a:ea typeface="PT Serif Italics"/>
                <a:cs typeface="PT Serif Italics"/>
                <a:sym typeface="PT Serif Italics"/>
              </a:rPr>
              <a:t>1897 року під час лікування в Ялті Леся Українка познайомилася зі смертельно хворим молодим політиком Сергієм Мержинським. Його часто називають першим коханим Лесі, хоча сама поетеса називала їхні стосунки дружбою. У 1901 році Сергій помер на руках у Лесі, а вона присвятила йому один із найкращих своїх творів – драму “Одержима”, написану за одну ніч біля ліжка вмираючого.</a:t>
            </a:r>
          </a:p>
        </p:txBody>
      </p:sp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>
            <a:hlinkClick action="ppaction://media"/>
          </p:cNvPr>
          <p:cNvPicPr>
            <a:picLocks noChangeAspect="true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>
                  <p14:trim st="0.0000" end="12833.3330"/>
                </p14:media>
              </p:ext>
            </p:extLst>
          </p:nvPr>
        </p:nvPicPr>
        <p:blipFill>
          <a:blip r:embed="rId2"/>
          <a:srcRect l="0" t="657" r="0" b="657"/>
          <a:stretch>
            <a:fillRect/>
          </a:stretch>
        </p:blipFill>
        <p:spPr>
          <a:xfrm flipH="false" flipV="false">
            <a:off x="0" y="0"/>
            <a:ext cx="18288000" cy="10287000"/>
          </a:xfrm>
          <a:prstGeom prst="rect">
            <a:avLst/>
          </a:prstGeom>
        </p:spPr>
      </p:pic>
      <p:sp>
        <p:nvSpPr>
          <p:cNvPr name="Freeform 3" id="3"/>
          <p:cNvSpPr/>
          <p:nvPr/>
        </p:nvSpPr>
        <p:spPr>
          <a:xfrm flipH="false" flipV="false" rot="0">
            <a:off x="9331706" y="1433964"/>
            <a:ext cx="8386290" cy="5962466"/>
          </a:xfrm>
          <a:custGeom>
            <a:avLst/>
            <a:gdLst/>
            <a:ahLst/>
            <a:cxnLst/>
            <a:rect r="r" b="b" t="t" l="l"/>
            <a:pathLst>
              <a:path h="5962466" w="8386290">
                <a:moveTo>
                  <a:pt x="0" y="0"/>
                </a:moveTo>
                <a:lnTo>
                  <a:pt x="8386291" y="0"/>
                </a:lnTo>
                <a:lnTo>
                  <a:pt x="8386291" y="5962466"/>
                </a:lnTo>
                <a:lnTo>
                  <a:pt x="0" y="596246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9814" t="0" r="-3838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212199" y="1614372"/>
            <a:ext cx="9119508" cy="52390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92"/>
              </a:lnSpc>
            </a:pPr>
            <a:r>
              <a:rPr lang="en-US" sz="3637">
                <a:solidFill>
                  <a:srgbClr val="FFFFFF"/>
                </a:solidFill>
                <a:latin typeface="More Sugar Thin"/>
                <a:ea typeface="More Sugar Thin"/>
                <a:cs typeface="More Sugar Thin"/>
                <a:sym typeface="More Sugar Thin"/>
              </a:rPr>
              <a:t>1898 року Лариса познайомилася з дуже молодим фольклористом Климентом Квіткою, студентом КНУ. Знайомство переросло у кохання, і в 1907 році пара одружилася. У шлюбі Леся та Климент разом складали збірку фольклору, їздили до етнографічних експедицій.</a:t>
            </a:r>
          </a:p>
        </p:txBody>
      </p:sp>
    </p:spTree>
  </p:cSld>
  <p:clrMapOvr>
    <a:masterClrMapping/>
  </p:clrMapOvr>
  <p:transition spd="fast">
    <p:fade/>
  </p:transition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24833" r="0" b="-4150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358158" y="7151390"/>
            <a:ext cx="4764314" cy="2943803"/>
          </a:xfrm>
          <a:custGeom>
            <a:avLst/>
            <a:gdLst/>
            <a:ahLst/>
            <a:cxnLst/>
            <a:rect r="r" b="b" t="t" l="l"/>
            <a:pathLst>
              <a:path h="2943803" w="4764314">
                <a:moveTo>
                  <a:pt x="0" y="0"/>
                </a:moveTo>
                <a:lnTo>
                  <a:pt x="4764314" y="0"/>
                </a:lnTo>
                <a:lnTo>
                  <a:pt x="4764314" y="2943803"/>
                </a:lnTo>
                <a:lnTo>
                  <a:pt x="0" y="294380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358158" y="923925"/>
            <a:ext cx="17929842" cy="59890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904"/>
              </a:lnSpc>
              <a:spcBef>
                <a:spcPct val="0"/>
              </a:spcBef>
            </a:pPr>
            <a:r>
              <a:rPr lang="en-US" sz="4217">
                <a:solidFill>
                  <a:srgbClr val="FFFFFF"/>
                </a:solidFill>
                <a:latin typeface="Another Shabby"/>
                <a:ea typeface="Another Shabby"/>
                <a:cs typeface="Another Shabby"/>
                <a:sym typeface="Another Shabby"/>
              </a:rPr>
              <a:t>На Волині минули дитинство і юність поетеси, сюди не раз верталися дороги її життя. Сліди Лесі знаходимо</a:t>
            </a:r>
          </a:p>
          <a:p>
            <a:pPr algn="ctr">
              <a:lnSpc>
                <a:spcPts val="5904"/>
              </a:lnSpc>
              <a:spcBef>
                <a:spcPct val="0"/>
              </a:spcBef>
            </a:pPr>
            <a:r>
              <a:rPr lang="en-US" sz="4217">
                <a:solidFill>
                  <a:srgbClr val="FFFFFF"/>
                </a:solidFill>
                <a:latin typeface="Another Shabby"/>
                <a:ea typeface="Another Shabby"/>
                <a:cs typeface="Another Shabby"/>
                <a:sym typeface="Another Shabby"/>
              </a:rPr>
              <a:t> в Луцьку, Колодяжному, Ковелі, Любитові, Волошках, Білині, Скулині, Любомлі, Підгайцях, Запрудді. </a:t>
            </a:r>
          </a:p>
          <a:p>
            <a:pPr algn="ctr">
              <a:lnSpc>
                <a:spcPts val="5904"/>
              </a:lnSpc>
              <a:spcBef>
                <a:spcPct val="0"/>
              </a:spcBef>
            </a:pPr>
            <a:r>
              <a:rPr lang="en-US" sz="4217">
                <a:solidFill>
                  <a:srgbClr val="FFFFFF"/>
                </a:solidFill>
                <a:latin typeface="Another Shabby"/>
                <a:ea typeface="Another Shabby"/>
                <a:cs typeface="Another Shabby"/>
                <a:sym typeface="Another Shabby"/>
              </a:rPr>
              <a:t>Тут вона вивчала народний побут, записувала народні пісні, збагачувалася творчими імпульсами. «Властивий, найрідніший рідний край для мене – Волинь…» – писала Леся Українка в листі до матері 22 березня 1898 року. . 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24833" r="0" b="-4150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87976" y="4636294"/>
            <a:ext cx="3831454" cy="5562214"/>
          </a:xfrm>
          <a:custGeom>
            <a:avLst/>
            <a:gdLst/>
            <a:ahLst/>
            <a:cxnLst/>
            <a:rect r="r" b="b" t="t" l="l"/>
            <a:pathLst>
              <a:path h="5562214" w="3831454">
                <a:moveTo>
                  <a:pt x="0" y="0"/>
                </a:moveTo>
                <a:lnTo>
                  <a:pt x="3831453" y="0"/>
                </a:lnTo>
                <a:lnTo>
                  <a:pt x="3831453" y="5562214"/>
                </a:lnTo>
                <a:lnTo>
                  <a:pt x="0" y="55622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358158" y="923925"/>
            <a:ext cx="17929842" cy="37123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904"/>
              </a:lnSpc>
            </a:pPr>
            <a:r>
              <a:rPr lang="en-US" sz="4217">
                <a:solidFill>
                  <a:srgbClr val="FFFFFF"/>
                </a:solidFill>
                <a:latin typeface="Another Shabby"/>
                <a:ea typeface="Another Shabby"/>
                <a:cs typeface="Another Shabby"/>
                <a:sym typeface="Another Shabby"/>
              </a:rPr>
              <a:t> Чудова природа нашого краю, думи і мрії народу, його уснопоетична творчість назавжди увійшли в серце Лесі Українки, стали джерелом її художньої творчості. Геніальна драма-феєрія</a:t>
            </a:r>
          </a:p>
          <a:p>
            <a:pPr algn="ctr">
              <a:lnSpc>
                <a:spcPts val="5904"/>
              </a:lnSpc>
              <a:spcBef>
                <a:spcPct val="0"/>
              </a:spcBef>
            </a:pPr>
            <a:r>
              <a:rPr lang="en-US" sz="4217">
                <a:solidFill>
                  <a:srgbClr val="FFFFFF"/>
                </a:solidFill>
                <a:latin typeface="Another Shabby"/>
                <a:ea typeface="Another Shabby"/>
                <a:cs typeface="Another Shabby"/>
                <a:sym typeface="Another Shabby"/>
              </a:rPr>
              <a:t> </a:t>
            </a:r>
            <a:r>
              <a:rPr lang="en-US" sz="4217" u="sng">
                <a:solidFill>
                  <a:srgbClr val="FFFFFF"/>
                </a:solidFill>
                <a:latin typeface="Another Shabby"/>
                <a:ea typeface="Another Shabby"/>
                <a:cs typeface="Another Shabby"/>
                <a:sym typeface="Another Shabby"/>
              </a:rPr>
              <a:t>«Лісова пісня»</a:t>
            </a:r>
            <a:r>
              <a:rPr lang="en-US" sz="4217">
                <a:solidFill>
                  <a:srgbClr val="FFFFFF"/>
                </a:solidFill>
                <a:latin typeface="Another Shabby"/>
                <a:ea typeface="Another Shabby"/>
                <a:cs typeface="Another Shabby"/>
                <a:sym typeface="Another Shabby"/>
              </a:rPr>
              <a:t> найповніше уособлює і красу волинської природи, і могутні духовні сили народу, і його прагнення до волі.</a:t>
            </a:r>
          </a:p>
        </p:txBody>
      </p:sp>
    </p:spTree>
  </p:cSld>
  <p:clrMapOvr>
    <a:masterClrMapping/>
  </p:clrMapOvr>
  <p:transition spd="fast">
    <p:fade/>
  </p:transition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434299" y="0"/>
            <a:ext cx="19156597" cy="10287000"/>
            <a:chOff x="0" y="0"/>
            <a:chExt cx="6350000" cy="340991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350000" cy="3409919"/>
            </a:xfrm>
            <a:custGeom>
              <a:avLst/>
              <a:gdLst/>
              <a:ahLst/>
              <a:cxnLst/>
              <a:rect r="r" b="b" t="t" l="l"/>
              <a:pathLst>
                <a:path h="3409919" w="6350000">
                  <a:moveTo>
                    <a:pt x="6350000" y="121783"/>
                  </a:moveTo>
                  <a:lnTo>
                    <a:pt x="6350000" y="3288137"/>
                  </a:lnTo>
                  <a:cubicBezTo>
                    <a:pt x="6350000" y="3355442"/>
                    <a:pt x="6308471" y="3409919"/>
                    <a:pt x="6257163" y="3409919"/>
                  </a:cubicBezTo>
                  <a:lnTo>
                    <a:pt x="92837" y="3409919"/>
                  </a:lnTo>
                  <a:cubicBezTo>
                    <a:pt x="41529" y="3409919"/>
                    <a:pt x="0" y="3355442"/>
                    <a:pt x="0" y="3288137"/>
                  </a:cubicBezTo>
                  <a:lnTo>
                    <a:pt x="0" y="121783"/>
                  </a:lnTo>
                  <a:cubicBezTo>
                    <a:pt x="0" y="54477"/>
                    <a:pt x="41529" y="0"/>
                    <a:pt x="92837" y="0"/>
                  </a:cubicBezTo>
                  <a:lnTo>
                    <a:pt x="6257163" y="0"/>
                  </a:lnTo>
                  <a:cubicBezTo>
                    <a:pt x="6308471" y="0"/>
                    <a:pt x="6350000" y="54477"/>
                    <a:pt x="6350000" y="121783"/>
                  </a:cubicBezTo>
                  <a:close/>
                </a:path>
              </a:pathLst>
            </a:custGeom>
            <a:blipFill>
              <a:blip r:embed="rId2"/>
              <a:stretch>
                <a:fillRect l="0" t="-3073" r="0" b="-3073"/>
              </a:stretch>
            </a:blipFill>
          </p:spPr>
        </p:sp>
      </p:grpSp>
      <p:sp>
        <p:nvSpPr>
          <p:cNvPr name="Freeform 4" id="4"/>
          <p:cNvSpPr/>
          <p:nvPr/>
        </p:nvSpPr>
        <p:spPr>
          <a:xfrm flipH="false" flipV="false" rot="0">
            <a:off x="421192" y="-28693"/>
            <a:ext cx="4130780" cy="4114800"/>
          </a:xfrm>
          <a:custGeom>
            <a:avLst/>
            <a:gdLst/>
            <a:ahLst/>
            <a:cxnLst/>
            <a:rect r="r" b="b" t="t" l="l"/>
            <a:pathLst>
              <a:path h="4114800" w="4130780">
                <a:moveTo>
                  <a:pt x="0" y="0"/>
                </a:moveTo>
                <a:lnTo>
                  <a:pt x="4130779" y="0"/>
                </a:lnTo>
                <a:lnTo>
                  <a:pt x="413077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421192" y="0"/>
            <a:ext cx="4864849" cy="4086107"/>
          </a:xfrm>
          <a:custGeom>
            <a:avLst/>
            <a:gdLst/>
            <a:ahLst/>
            <a:cxnLst/>
            <a:rect r="r" b="b" t="t" l="l"/>
            <a:pathLst>
              <a:path h="4086107" w="4864849">
                <a:moveTo>
                  <a:pt x="0" y="0"/>
                </a:moveTo>
                <a:lnTo>
                  <a:pt x="4864849" y="0"/>
                </a:lnTo>
                <a:lnTo>
                  <a:pt x="4864849" y="4086107"/>
                </a:lnTo>
                <a:lnTo>
                  <a:pt x="0" y="408610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1249653" y="3757123"/>
            <a:ext cx="15126431" cy="514489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6816"/>
              </a:lnSpc>
              <a:spcBef>
                <a:spcPct val="0"/>
              </a:spcBef>
            </a:pPr>
            <a:r>
              <a:rPr lang="en-US" b="true" sz="4868">
                <a:solidFill>
                  <a:srgbClr val="F2F2F2"/>
                </a:solidFill>
                <a:latin typeface="Adam Script Bold"/>
                <a:ea typeface="Adam Script Bold"/>
                <a:cs typeface="Adam Script Bold"/>
                <a:sym typeface="Adam Script Bold"/>
              </a:rPr>
              <a:t>Останні роки життя поетеса дуже важко хворіла, але при цьому багато працювала і написала свої найкращі твори. Померла Леся Українка у віці 42 років у 1913 році в Грузії, де лікувалася. Її чоловік Климент після смерті дружини видав збірку українських народних пісень, виконаних голосом Лесі.</a:t>
            </a:r>
          </a:p>
        </p:txBody>
      </p:sp>
    </p:spTree>
  </p:cSld>
  <p:clrMapOvr>
    <a:masterClrMapping/>
  </p:clrMapOvr>
  <p:transition spd="fast">
    <p:fade/>
  </p:transition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>
            <a:grpSpLocks noChangeAspect="true"/>
          </p:cNvGrpSpPr>
          <p:nvPr/>
        </p:nvGrpSpPr>
        <p:grpSpPr>
          <a:xfrm rot="0">
            <a:off x="-202950" y="-707690"/>
            <a:ext cx="18693899" cy="11702381"/>
            <a:chOff x="0" y="0"/>
            <a:chExt cx="4572000" cy="286207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1016"/>
              <a:ext cx="4572000" cy="2859913"/>
            </a:xfrm>
            <a:custGeom>
              <a:avLst/>
              <a:gdLst/>
              <a:ahLst/>
              <a:cxnLst/>
              <a:rect r="r" b="b" t="t" l="l"/>
              <a:pathLst>
                <a:path h="2859913" w="4572000">
                  <a:moveTo>
                    <a:pt x="4572000" y="0"/>
                  </a:moveTo>
                  <a:lnTo>
                    <a:pt x="4572000" y="2859913"/>
                  </a:lnTo>
                  <a:lnTo>
                    <a:pt x="0" y="2859913"/>
                  </a:lnTo>
                  <a:lnTo>
                    <a:pt x="0" y="0"/>
                  </a:lnTo>
                  <a:lnTo>
                    <a:pt x="4572000" y="0"/>
                  </a:lnTo>
                  <a:close/>
                </a:path>
              </a:pathLst>
            </a:custGeom>
            <a:solidFill>
              <a:srgbClr val="8C5F41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1016"/>
              <a:ext cx="4572000" cy="2859913"/>
            </a:xfrm>
            <a:custGeom>
              <a:avLst/>
              <a:gdLst/>
              <a:ahLst/>
              <a:cxnLst/>
              <a:rect r="r" b="b" t="t" l="l"/>
              <a:pathLst>
                <a:path h="2859913" w="4572000">
                  <a:moveTo>
                    <a:pt x="4572000" y="0"/>
                  </a:moveTo>
                  <a:lnTo>
                    <a:pt x="4572000" y="2859913"/>
                  </a:lnTo>
                  <a:lnTo>
                    <a:pt x="0" y="2859913"/>
                  </a:lnTo>
                  <a:lnTo>
                    <a:pt x="0" y="0"/>
                  </a:lnTo>
                  <a:lnTo>
                    <a:pt x="4572000" y="0"/>
                  </a:lnTo>
                  <a:close/>
                </a:path>
              </a:pathLst>
            </a:custGeom>
            <a:blipFill>
              <a:blip r:embed="rId2"/>
              <a:stretch>
                <a:fillRect l="0" t="-57" r="0" b="-57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pic>
          <p:nvPicPr>
            <p:cNvPr name="Picture 6" id="6">
              <a:hlinkClick action="ppaction://media"/>
            </p:cNvPr>
            <p:cNvPicPr>
              <a:picLocks noChangeAspect="true"/>
            </p:cNvPicPr>
            <p:nvPr>
              <a:videoFile r:link="rId4"/>
              <p:extLst>
                <p:ext uri="{DAA4B4D4-6D71-4841-9C94-3DE7FCFB9230}">
                  <p14:media xmlns:p14="http://schemas.microsoft.com/office/powerpoint/2010/main" r:embed="rId5">
                    <p14:trim st="0.0000" end="17708.3340"/>
                  </p14:media>
                </p:ext>
              </p:extLst>
            </p:nvPr>
          </p:nvPicPr>
          <p:blipFill>
            <a:blip r:embed="rId3">
              <a:alphaModFix amt="75000"/>
            </a:blip>
            <a:srcRect l="2489" t="2147" r="6825" b="8360"/>
            <a:stretch>
              <a:fillRect/>
            </a:stretch>
          </p:blipFill>
          <p:spPr>
            <a:xfrm flipH="false" flipV="false">
              <a:off x="0" y="0"/>
              <a:ext cx="24384000" cy="13716000"/>
            </a:xfrm>
            <a:prstGeom prst="rect">
              <a:avLst/>
            </a:prstGeom>
          </p:spPr>
        </p:pic>
      </p:grpSp>
      <p:sp>
        <p:nvSpPr>
          <p:cNvPr name="Freeform 7" id="7"/>
          <p:cNvSpPr/>
          <p:nvPr/>
        </p:nvSpPr>
        <p:spPr>
          <a:xfrm flipH="false" flipV="false" rot="0">
            <a:off x="11626017" y="3397831"/>
            <a:ext cx="4104513" cy="4114800"/>
          </a:xfrm>
          <a:custGeom>
            <a:avLst/>
            <a:gdLst/>
            <a:ahLst/>
            <a:cxnLst/>
            <a:rect r="r" b="b" t="t" l="l"/>
            <a:pathLst>
              <a:path h="4114800" w="4104513">
                <a:moveTo>
                  <a:pt x="0" y="0"/>
                </a:moveTo>
                <a:lnTo>
                  <a:pt x="4104513" y="0"/>
                </a:lnTo>
                <a:lnTo>
                  <a:pt x="410451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0217514" y="3520194"/>
            <a:ext cx="7678497" cy="4873777"/>
          </a:xfrm>
          <a:custGeom>
            <a:avLst/>
            <a:gdLst/>
            <a:ahLst/>
            <a:cxnLst/>
            <a:rect r="r" b="b" t="t" l="l"/>
            <a:pathLst>
              <a:path h="4873777" w="7678497">
                <a:moveTo>
                  <a:pt x="0" y="0"/>
                </a:moveTo>
                <a:lnTo>
                  <a:pt x="7678497" y="0"/>
                </a:lnTo>
                <a:lnTo>
                  <a:pt x="7678497" y="4873777"/>
                </a:lnTo>
                <a:lnTo>
                  <a:pt x="0" y="4873777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0" y="2850039"/>
            <a:ext cx="10458959" cy="62707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202"/>
              </a:lnSpc>
            </a:pPr>
            <a:r>
              <a:rPr lang="en-US" sz="4430" b="true">
                <a:solidFill>
                  <a:srgbClr val="000000"/>
                </a:solidFill>
                <a:latin typeface="PT Serif Bold"/>
                <a:ea typeface="PT Serif Bold"/>
                <a:cs typeface="PT Serif Bold"/>
                <a:sym typeface="PT Serif Bold"/>
              </a:rPr>
              <a:t>7 серпня 1913 року відбувся похорон Лесі Українки на Байковому кладовищі. </a:t>
            </a:r>
          </a:p>
          <a:p>
            <a:pPr algn="ctr" marL="0" indent="0" lvl="0">
              <a:lnSpc>
                <a:spcPts val="6202"/>
              </a:lnSpc>
              <a:spcBef>
                <a:spcPct val="0"/>
              </a:spcBef>
            </a:pPr>
            <a:r>
              <a:rPr lang="en-US" b="true" sz="4430">
                <a:solidFill>
                  <a:srgbClr val="000000"/>
                </a:solidFill>
                <a:latin typeface="PT Serif Bold"/>
                <a:ea typeface="PT Serif Bold"/>
                <a:cs typeface="PT Serif Bold"/>
                <a:sym typeface="PT Serif Bold"/>
              </a:rPr>
              <a:t>На цвинтарі труну несли жінки.Російська поліція не дозволила ні промов, ні співів і супроводжувала похоронну процесію нарядом кінноти.</a:t>
            </a:r>
          </a:p>
        </p:txBody>
      </p:sp>
    </p:spTree>
  </p:cSld>
  <p:clrMapOvr>
    <a:masterClrMapping/>
  </p:clrMapOvr>
  <p:transition spd="fast">
    <p:fade/>
  </p:transition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>
            <a:grpSpLocks noChangeAspect="true"/>
          </p:cNvGrpSpPr>
          <p:nvPr/>
        </p:nvGrpSpPr>
        <p:grpSpPr>
          <a:xfrm rot="0">
            <a:off x="-202950" y="-707690"/>
            <a:ext cx="18693899" cy="11702381"/>
            <a:chOff x="0" y="0"/>
            <a:chExt cx="4572000" cy="286207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1016"/>
              <a:ext cx="4572000" cy="2859913"/>
            </a:xfrm>
            <a:custGeom>
              <a:avLst/>
              <a:gdLst/>
              <a:ahLst/>
              <a:cxnLst/>
              <a:rect r="r" b="b" t="t" l="l"/>
              <a:pathLst>
                <a:path h="2859913" w="4572000">
                  <a:moveTo>
                    <a:pt x="4572000" y="0"/>
                  </a:moveTo>
                  <a:lnTo>
                    <a:pt x="4572000" y="2859913"/>
                  </a:lnTo>
                  <a:lnTo>
                    <a:pt x="0" y="2859913"/>
                  </a:lnTo>
                  <a:lnTo>
                    <a:pt x="0" y="0"/>
                  </a:lnTo>
                  <a:lnTo>
                    <a:pt x="4572000" y="0"/>
                  </a:lnTo>
                  <a:close/>
                </a:path>
              </a:pathLst>
            </a:custGeom>
            <a:solidFill>
              <a:srgbClr val="8C5F41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1016"/>
              <a:ext cx="4572000" cy="2859913"/>
            </a:xfrm>
            <a:custGeom>
              <a:avLst/>
              <a:gdLst/>
              <a:ahLst/>
              <a:cxnLst/>
              <a:rect r="r" b="b" t="t" l="l"/>
              <a:pathLst>
                <a:path h="2859913" w="4572000">
                  <a:moveTo>
                    <a:pt x="4572000" y="0"/>
                  </a:moveTo>
                  <a:lnTo>
                    <a:pt x="4572000" y="2859913"/>
                  </a:lnTo>
                  <a:lnTo>
                    <a:pt x="0" y="2859913"/>
                  </a:lnTo>
                  <a:lnTo>
                    <a:pt x="0" y="0"/>
                  </a:lnTo>
                  <a:lnTo>
                    <a:pt x="4572000" y="0"/>
                  </a:lnTo>
                  <a:close/>
                </a:path>
              </a:pathLst>
            </a:custGeom>
            <a:blipFill>
              <a:blip r:embed="rId2"/>
              <a:stretch>
                <a:fillRect l="0" t="-57" r="0" b="-57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pic>
          <p:nvPicPr>
            <p:cNvPr name="Picture 6" id="6">
              <a:hlinkClick action="ppaction://media"/>
            </p:cNvPr>
            <p:cNvPicPr>
              <a:picLocks noChangeAspect="true"/>
            </p:cNvPicPr>
            <p:nvPr>
              <a:videoFile r:link="rId4"/>
              <p:extLst>
                <p:ext uri="{DAA4B4D4-6D71-4841-9C94-3DE7FCFB9230}">
                  <p14:media xmlns:p14="http://schemas.microsoft.com/office/powerpoint/2010/main" r:embed="rId5">
                    <p14:trim st="0.0000" end="17708.3340"/>
                  </p14:media>
                </p:ext>
              </p:extLst>
            </p:nvPr>
          </p:nvPicPr>
          <p:blipFill>
            <a:blip r:embed="rId3">
              <a:alphaModFix amt="75000"/>
            </a:blip>
            <a:srcRect l="2489" t="2147" r="6825" b="8360"/>
            <a:stretch>
              <a:fillRect/>
            </a:stretch>
          </p:blipFill>
          <p:spPr>
            <a:xfrm flipH="false" flipV="false">
              <a:off x="0" y="0"/>
              <a:ext cx="24384000" cy="13716000"/>
            </a:xfrm>
            <a:prstGeom prst="rect">
              <a:avLst/>
            </a:prstGeom>
          </p:spPr>
        </p:pic>
      </p:grpSp>
      <p:sp>
        <p:nvSpPr>
          <p:cNvPr name="Freeform 7" id="7"/>
          <p:cNvSpPr/>
          <p:nvPr/>
        </p:nvSpPr>
        <p:spPr>
          <a:xfrm flipH="false" flipV="false" rot="0">
            <a:off x="9774801" y="1584122"/>
            <a:ext cx="6579191" cy="6595680"/>
          </a:xfrm>
          <a:custGeom>
            <a:avLst/>
            <a:gdLst/>
            <a:ahLst/>
            <a:cxnLst/>
            <a:rect r="r" b="b" t="t" l="l"/>
            <a:pathLst>
              <a:path h="6595680" w="6579191">
                <a:moveTo>
                  <a:pt x="0" y="0"/>
                </a:moveTo>
                <a:lnTo>
                  <a:pt x="6579191" y="0"/>
                </a:lnTo>
                <a:lnTo>
                  <a:pt x="6579191" y="6595680"/>
                </a:lnTo>
                <a:lnTo>
                  <a:pt x="0" y="659568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9292011" y="1028700"/>
            <a:ext cx="8650001" cy="7789907"/>
          </a:xfrm>
          <a:custGeom>
            <a:avLst/>
            <a:gdLst/>
            <a:ahLst/>
            <a:cxnLst/>
            <a:rect r="r" b="b" t="t" l="l"/>
            <a:pathLst>
              <a:path h="7789907" w="8650001">
                <a:moveTo>
                  <a:pt x="0" y="0"/>
                </a:moveTo>
                <a:lnTo>
                  <a:pt x="8650001" y="0"/>
                </a:lnTo>
                <a:lnTo>
                  <a:pt x="8650001" y="7789907"/>
                </a:lnTo>
                <a:lnTo>
                  <a:pt x="0" y="7789907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32346" t="0" r="-19569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-1385716" y="2283686"/>
            <a:ext cx="10677727" cy="15876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332"/>
              </a:lnSpc>
            </a:pPr>
            <a:r>
              <a:rPr lang="en-US" sz="4523" b="true">
                <a:solidFill>
                  <a:srgbClr val="000000"/>
                </a:solidFill>
                <a:latin typeface="PT Serif Bold"/>
                <a:ea typeface="PT Serif Bold"/>
                <a:cs typeface="PT Serif Bold"/>
                <a:sym typeface="PT Serif Bold"/>
              </a:rPr>
              <a:t>За труною йшов</a:t>
            </a:r>
          </a:p>
          <a:p>
            <a:pPr algn="ctr" marL="0" indent="0" lvl="0">
              <a:lnSpc>
                <a:spcPts val="6332"/>
              </a:lnSpc>
              <a:spcBef>
                <a:spcPct val="0"/>
              </a:spcBef>
            </a:pPr>
            <a:r>
              <a:rPr lang="en-US" b="true" sz="4523">
                <a:solidFill>
                  <a:srgbClr val="000000"/>
                </a:solidFill>
                <a:latin typeface="PT Serif Bold"/>
                <a:ea typeface="PT Serif Bold"/>
                <a:cs typeface="PT Serif Bold"/>
                <a:sym typeface="PT Serif Bold"/>
              </a:rPr>
              <a:t> багатотисячний натовп.</a:t>
            </a:r>
          </a:p>
        </p:txBody>
      </p:sp>
    </p:spTree>
  </p:cSld>
  <p:clrMapOvr>
    <a:masterClrMapping/>
  </p:clrMapOvr>
  <p:transition spd="slow">
    <p:push dir="l"/>
  </p:transition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>
            <a:hlinkClick action="ppaction://media"/>
          </p:cNvPr>
          <p:cNvPicPr>
            <a:picLocks noChangeAspect="true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2"/>
          <a:srcRect l="0" t="657" r="0" b="657"/>
          <a:stretch>
            <a:fillRect/>
          </a:stretch>
        </p:blipFill>
        <p:spPr>
          <a:xfrm flipH="false" flipV="false">
            <a:off x="0" y="0"/>
            <a:ext cx="18288000" cy="10287000"/>
          </a:xfrm>
          <a:prstGeom prst="rect">
            <a:avLst/>
          </a:prstGeom>
        </p:spPr>
      </p:pic>
      <p:sp>
        <p:nvSpPr>
          <p:cNvPr name="Freeform 3" id="3"/>
          <p:cNvSpPr/>
          <p:nvPr/>
        </p:nvSpPr>
        <p:spPr>
          <a:xfrm flipH="false" flipV="false" rot="0">
            <a:off x="5806350" y="139217"/>
            <a:ext cx="5401784" cy="4202313"/>
          </a:xfrm>
          <a:custGeom>
            <a:avLst/>
            <a:gdLst/>
            <a:ahLst/>
            <a:cxnLst/>
            <a:rect r="r" b="b" t="t" l="l"/>
            <a:pathLst>
              <a:path h="4202313" w="5401784">
                <a:moveTo>
                  <a:pt x="0" y="0"/>
                </a:moveTo>
                <a:lnTo>
                  <a:pt x="5401784" y="0"/>
                </a:lnTo>
                <a:lnTo>
                  <a:pt x="5401784" y="4202313"/>
                </a:lnTo>
                <a:lnTo>
                  <a:pt x="0" y="420231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-6386" r="0" b="-6386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579089" y="4126764"/>
            <a:ext cx="16460663" cy="579918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729"/>
              </a:lnSpc>
            </a:pPr>
            <a:r>
              <a:rPr lang="en-US" sz="4092" b="true">
                <a:solidFill>
                  <a:srgbClr val="000000"/>
                </a:solidFill>
                <a:latin typeface="PT Serif Bold"/>
                <a:ea typeface="PT Serif Bold"/>
                <a:cs typeface="PT Serif Bold"/>
                <a:sym typeface="PT Serif Bold"/>
              </a:rPr>
              <a:t>Винятково велике значення творчості Лесі Українки в історії української літератури полягає і в тому, що вона збагатила українську поезію новими темами і мотивами, досконало володіючи різноманітними формами побудови віршованих і прозових творів. На зламі ХІХ–ХХ століть, використовуючи мандрівні сюжети світової літератури, Леся Українка стала в авангарді творчих сил, що виводили українську літературу на широку арену світової літератури.</a:t>
            </a:r>
          </a:p>
        </p:txBody>
      </p:sp>
    </p:spTree>
  </p:cSld>
  <p:clrMapOvr>
    <a:masterClrMapping/>
  </p:clrMapOvr>
  <p:transition spd="slow">
    <p:push dir="l"/>
  </p:transition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6.xml><?xml version="1.0" encoding="utf-8"?>
<p:sld xmlns:p="http://schemas.openxmlformats.org/presentationml/2006/main" xmlns:a="http://schemas.openxmlformats.org/drawingml/2006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330493" y="4401697"/>
            <a:ext cx="13364838" cy="122765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0060"/>
              </a:lnSpc>
              <a:spcBef>
                <a:spcPct val="0"/>
              </a:spcBef>
            </a:pPr>
            <a:r>
              <a:rPr lang="en-US" b="true" sz="7186">
                <a:solidFill>
                  <a:srgbClr val="FFFFFF"/>
                </a:solidFill>
                <a:latin typeface="PT Serif Bold"/>
                <a:ea typeface="PT Serif Bold"/>
                <a:cs typeface="PT Serif Bold"/>
                <a:sym typeface="PT Serif Bold"/>
              </a:rPr>
              <a:t>Буду жити! Геть, думи сумні!</a:t>
            </a:r>
          </a:p>
        </p:txBody>
      </p:sp>
    </p:spTree>
  </p:cSld>
  <p:clrMapOvr>
    <a:masterClrMapping/>
  </p:clrMapOvr>
  <p:transition spd="fast"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DAF9xqWGaQA</dc:identifier>
  <dcterms:modified xsi:type="dcterms:W3CDTF">2011-08-01T06:04:30Z</dcterms:modified>
  <cp:revision>1</cp:revision>
  <dc:title>ЛЕСЯ УКРАЇНКА</dc:title>
</cp:coreProperties>
</file>