
<file path=[Content_Types].xml><?xml version="1.0" encoding="utf-8"?>
<Types xmlns="http://schemas.openxmlformats.org/package/2006/content-types">
  <Default ContentType="application/x-fontdata" Extension="fntdata"/>
  <Default ContentType="image/gif" Extension="gif"/>
  <Default ContentType="image/jpeg" Extension="jpeg"/>
  <Default ContentType="audio/m4a" Extension="m4a"/>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Sugo Display" charset="1" panose="02000506020000020004"/>
      <p:regular r:id="rId20"/>
    </p:embeddedFont>
    <p:embeddedFont>
      <p:font typeface="Atkinson Hyperlegible" charset="1" panose="00000000000000000000"/>
      <p:regular r:id="rId21"/>
    </p:embeddedFont>
    <p:embeddedFont>
      <p:font typeface="Anastasia Script" charset="1" panose="02000505070000020002"/>
      <p:regular r:id="rId22"/>
    </p:embeddedFont>
    <p:embeddedFont>
      <p:font typeface="Adam Script Bold" charset="1" panose="00000800000000000000"/>
      <p:regular r:id="rId23"/>
    </p:embeddedFont>
    <p:embeddedFont>
      <p:font typeface="Another Shabby" charset="1" panose="00000000000000000000"/>
      <p:regular r:id="rId24"/>
    </p:embeddedFont>
    <p:embeddedFont>
      <p:font typeface="Lobster" charset="1" panose="00000500000000000000"/>
      <p:regular r:id="rId25"/>
    </p:embeddedFont>
    <p:embeddedFont>
      <p:font typeface="Comic Sans" charset="1" panose="03000702030302020204"/>
      <p:regular r:id="rId26"/>
    </p:embeddedFont>
    <p:embeddedFont>
      <p:font typeface="Starzy 3" charset="1" panose="02000500000000000000"/>
      <p:regular r:id="rId27"/>
    </p:embeddedFont>
    <p:embeddedFont>
      <p:font typeface="Pattaya" charset="1" panose="00000500000000000000"/>
      <p:regular r:id="rId28"/>
    </p:embeddedFont>
    <p:embeddedFont>
      <p:font typeface="Jeju Hallasan" charset="1" panose="02000300000000000000"/>
      <p:regular r:id="rId29"/>
    </p:embeddedFont>
    <p:embeddedFont>
      <p:font typeface="Nautilius Pompilius" charset="1" panose="02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jpe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gif" Type="http://schemas.openxmlformats.org/officeDocument/2006/relationships/image"/><Relationship Id="rId17" Target="../media/image90.svg" Type="http://schemas.openxmlformats.org/officeDocument/2006/relationships/image"/><Relationship Id="rId18" Target="../media/aAF--iINBuE.m4a" Type="http://schemas.microsoft.com/office/2007/relationships/media"/><Relationship Id="rId19" Target="../media/aAF--iINBuE.m4a" Type="http://schemas.openxmlformats.org/officeDocument/2006/relationships/audio"/><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78.jpeg" Type="http://schemas.openxmlformats.org/officeDocument/2006/relationships/image"/><Relationship Id="rId4" Target="../media/image7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2.png" Type="http://schemas.openxmlformats.org/officeDocument/2006/relationships/image"/><Relationship Id="rId5" Target="../media/image80.png" Type="http://schemas.openxmlformats.org/officeDocument/2006/relationships/image"/><Relationship Id="rId6" Target="../media/image81.png" Type="http://schemas.openxmlformats.org/officeDocument/2006/relationships/image"/><Relationship Id="rId7" Target="../media/image8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jpeg" Type="http://schemas.openxmlformats.org/officeDocument/2006/relationships/image"/><Relationship Id="rId11" Target="../media/image12.png" Type="http://schemas.openxmlformats.org/officeDocument/2006/relationships/image"/><Relationship Id="rId2" Target="../media/image83.pn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19.jpe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84.png" Type="http://schemas.openxmlformats.org/officeDocument/2006/relationships/image"/><Relationship Id="rId9"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jpeg" Type="http://schemas.openxmlformats.org/officeDocument/2006/relationships/image"/><Relationship Id="rId11" Target="../media/image16.jpe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86.png" Type="http://schemas.openxmlformats.org/officeDocument/2006/relationships/image"/><Relationship Id="rId2" Target="../media/image1.jpe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3.png" Type="http://schemas.openxmlformats.org/officeDocument/2006/relationships/image"/><Relationship Id="rId6" Target="../media/image2.pn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4.png" Type="http://schemas.openxmlformats.org/officeDocument/2006/relationships/image"/><Relationship Id="rId11" Target="../media/image88.png" Type="http://schemas.openxmlformats.org/officeDocument/2006/relationships/image"/><Relationship Id="rId12" Target="../media/image89.jpeg" Type="http://schemas.openxmlformats.org/officeDocument/2006/relationships/image"/><Relationship Id="rId13" Target="../media/image2.png" Type="http://schemas.openxmlformats.org/officeDocument/2006/relationships/image"/><Relationship Id="rId14" Target="../media/image6.png" Type="http://schemas.openxmlformats.org/officeDocument/2006/relationships/image"/><Relationship Id="rId15" Target="../media/image11.png" Type="http://schemas.openxmlformats.org/officeDocument/2006/relationships/image"/><Relationship Id="rId16" Target="../media/image10.jpeg" Type="http://schemas.openxmlformats.org/officeDocument/2006/relationships/image"/><Relationship Id="rId17" Target="../media/image86.png" Type="http://schemas.openxmlformats.org/officeDocument/2006/relationships/image"/><Relationship Id="rId2" Target="../media/image1.jpeg" Type="http://schemas.openxmlformats.org/officeDocument/2006/relationships/image"/><Relationship Id="rId3" Target="../media/image19.jpeg" Type="http://schemas.openxmlformats.org/officeDocument/2006/relationships/image"/><Relationship Id="rId4" Target="../media/image9.png" Type="http://schemas.openxmlformats.org/officeDocument/2006/relationships/image"/><Relationship Id="rId5" Target="../media/image12.png" Type="http://schemas.openxmlformats.org/officeDocument/2006/relationships/image"/><Relationship Id="rId6" Target="../media/image3.png" Type="http://schemas.openxmlformats.org/officeDocument/2006/relationships/image"/><Relationship Id="rId7" Target="../media/image87.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2.png" Type="http://schemas.openxmlformats.org/officeDocument/2006/relationships/image"/><Relationship Id="rId5" Target="../media/image1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jpeg" Type="http://schemas.openxmlformats.org/officeDocument/2006/relationships/image"/><Relationship Id="rId11" Target="../media/image20.jpeg" Type="http://schemas.openxmlformats.org/officeDocument/2006/relationships/image"/><Relationship Id="rId2" Target="../media/image1.jpe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3.png" Type="http://schemas.openxmlformats.org/officeDocument/2006/relationships/image"/><Relationship Id="rId6" Target="../media/image2.pn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2" Target="../media/image21.jpe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jpe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41.png" Type="http://schemas.openxmlformats.org/officeDocument/2006/relationships/image"/><Relationship Id="rId12" Target="../media/image42.png" Type="http://schemas.openxmlformats.org/officeDocument/2006/relationships/image"/><Relationship Id="rId13" Target="../media/image26.jpeg" Type="http://schemas.openxmlformats.org/officeDocument/2006/relationships/image"/><Relationship Id="rId14" Target="../media/image43.png" Type="http://schemas.openxmlformats.org/officeDocument/2006/relationships/image"/><Relationship Id="rId15" Target="../media/image44.svg" Type="http://schemas.openxmlformats.org/officeDocument/2006/relationships/image"/><Relationship Id="rId16" Target="../media/image45.gif" Type="http://schemas.openxmlformats.org/officeDocument/2006/relationships/image"/><Relationship Id="rId17" Target="../media/image15.gif" Type="http://schemas.openxmlformats.org/officeDocument/2006/relationships/image"/><Relationship Id="rId2" Target="../media/image37.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11" Target="../media/image54.png" Type="http://schemas.openxmlformats.org/officeDocument/2006/relationships/image"/><Relationship Id="rId12" Target="../media/image55.svg" Type="http://schemas.openxmlformats.org/officeDocument/2006/relationships/image"/><Relationship Id="rId13" Target="../media/image56.png" Type="http://schemas.openxmlformats.org/officeDocument/2006/relationships/image"/><Relationship Id="rId14" Target="../media/image57.svg" Type="http://schemas.openxmlformats.org/officeDocument/2006/relationships/image"/><Relationship Id="rId15" Target="../media/image15.gif" Type="http://schemas.openxmlformats.org/officeDocument/2006/relationships/image"/><Relationship Id="rId2" Target="../media/image46.jpe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jpeg" Type="http://schemas.openxmlformats.org/officeDocument/2006/relationships/image"/><Relationship Id="rId6" Target="../media/image39.png" Type="http://schemas.openxmlformats.org/officeDocument/2006/relationships/image"/><Relationship Id="rId7" Target="../media/image50.pn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1.png" Type="http://schemas.openxmlformats.org/officeDocument/2006/relationships/image"/><Relationship Id="rId13" Target="../media/image52.svg" Type="http://schemas.openxmlformats.org/officeDocument/2006/relationships/image"/><Relationship Id="rId14" Target="../media/image15.gif" Type="http://schemas.openxmlformats.org/officeDocument/2006/relationships/image"/><Relationship Id="rId2" Target="../media/image46.jpe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58.jpeg" Type="http://schemas.openxmlformats.org/officeDocument/2006/relationships/image"/><Relationship Id="rId6" Target="../media/image59.png" Type="http://schemas.openxmlformats.org/officeDocument/2006/relationships/image"/><Relationship Id="rId7" Target="../media/image53.pn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png" Type="http://schemas.openxmlformats.org/officeDocument/2006/relationships/image"/><Relationship Id="rId12" Target="../media/image70.png" Type="http://schemas.openxmlformats.org/officeDocument/2006/relationships/image"/><Relationship Id="rId13" Target="../media/image71.png" Type="http://schemas.openxmlformats.org/officeDocument/2006/relationships/image"/><Relationship Id="rId14" Target="../media/image72.png" Type="http://schemas.openxmlformats.org/officeDocument/2006/relationships/image"/><Relationship Id="rId15" Target="../media/image73.png" Type="http://schemas.openxmlformats.org/officeDocument/2006/relationships/image"/><Relationship Id="rId16" Target="../media/image74.png" Type="http://schemas.openxmlformats.org/officeDocument/2006/relationships/image"/><Relationship Id="rId17" Target="../media/image75.jpeg" Type="http://schemas.openxmlformats.org/officeDocument/2006/relationships/image"/><Relationship Id="rId18" Target="../media/image26.jpeg" Type="http://schemas.openxmlformats.org/officeDocument/2006/relationships/image"/><Relationship Id="rId19" Target="../media/image36.jpeg" Type="http://schemas.openxmlformats.org/officeDocument/2006/relationships/image"/><Relationship Id="rId2" Target="../media/image60.jpeg" Type="http://schemas.openxmlformats.org/officeDocument/2006/relationships/image"/><Relationship Id="rId20" Target="../media/image76.png" Type="http://schemas.openxmlformats.org/officeDocument/2006/relationships/image"/><Relationship Id="rId21" Target="../media/image77.png" Type="http://schemas.openxmlformats.org/officeDocument/2006/relationships/image"/><Relationship Id="rId3" Target="../media/image61.png" Type="http://schemas.openxmlformats.org/officeDocument/2006/relationships/image"/><Relationship Id="rId4" Target="../media/image62.pn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 Id="rId7" Target="../media/image65.png" Type="http://schemas.openxmlformats.org/officeDocument/2006/relationships/image"/><Relationship Id="rId8" Target="../media/image66.png" Type="http://schemas.openxmlformats.org/officeDocument/2006/relationships/image"/><Relationship Id="rId9" Target="../media/image6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name="Freeform 3" id="3"/>
          <p:cNvSpPr/>
          <p:nvPr/>
        </p:nvSpPr>
        <p:spPr>
          <a:xfrm flipH="false" flipV="false" rot="-213070">
            <a:off x="722337" y="3119910"/>
            <a:ext cx="512387" cy="522178"/>
          </a:xfrm>
          <a:custGeom>
            <a:avLst/>
            <a:gdLst/>
            <a:ahLst/>
            <a:cxnLst/>
            <a:rect r="r" b="b" t="t" l="l"/>
            <a:pathLst>
              <a:path h="522178" w="512387">
                <a:moveTo>
                  <a:pt x="0" y="0"/>
                </a:moveTo>
                <a:lnTo>
                  <a:pt x="512387" y="0"/>
                </a:lnTo>
                <a:lnTo>
                  <a:pt x="512387" y="522178"/>
                </a:lnTo>
                <a:lnTo>
                  <a:pt x="0" y="522178"/>
                </a:lnTo>
                <a:lnTo>
                  <a:pt x="0" y="0"/>
                </a:lnTo>
                <a:close/>
              </a:path>
            </a:pathLst>
          </a:custGeom>
          <a:blipFill>
            <a:blip r:embed="rId3"/>
            <a:stretch>
              <a:fillRect l="0" t="0" r="0" b="0"/>
            </a:stretch>
          </a:blipFill>
        </p:spPr>
      </p:sp>
      <p:sp>
        <p:nvSpPr>
          <p:cNvPr name="Freeform 4" id="4"/>
          <p:cNvSpPr/>
          <p:nvPr/>
        </p:nvSpPr>
        <p:spPr>
          <a:xfrm flipH="false" flipV="true" rot="5400000">
            <a:off x="8293861" y="351033"/>
            <a:ext cx="15194115" cy="10135970"/>
          </a:xfrm>
          <a:custGeom>
            <a:avLst/>
            <a:gdLst/>
            <a:ahLst/>
            <a:cxnLst/>
            <a:rect r="r" b="b" t="t" l="l"/>
            <a:pathLst>
              <a:path h="10135970" w="15194115">
                <a:moveTo>
                  <a:pt x="0" y="10135970"/>
                </a:moveTo>
                <a:lnTo>
                  <a:pt x="15194114" y="10135970"/>
                </a:lnTo>
                <a:lnTo>
                  <a:pt x="15194114" y="0"/>
                </a:lnTo>
                <a:lnTo>
                  <a:pt x="0" y="0"/>
                </a:lnTo>
                <a:lnTo>
                  <a:pt x="0" y="10135970"/>
                </a:lnTo>
                <a:close/>
              </a:path>
            </a:pathLst>
          </a:custGeom>
          <a:blipFill>
            <a:blip r:embed="rId4"/>
            <a:stretch>
              <a:fillRect l="0" t="0" r="0" b="0"/>
            </a:stretch>
          </a:blipFill>
        </p:spPr>
      </p:sp>
      <p:sp>
        <p:nvSpPr>
          <p:cNvPr name="Freeform 5" id="5"/>
          <p:cNvSpPr/>
          <p:nvPr/>
        </p:nvSpPr>
        <p:spPr>
          <a:xfrm flipH="false" flipV="false" rot="0">
            <a:off x="11926170" y="4286716"/>
            <a:ext cx="5333130" cy="164842"/>
          </a:xfrm>
          <a:custGeom>
            <a:avLst/>
            <a:gdLst/>
            <a:ahLst/>
            <a:cxnLst/>
            <a:rect r="r" b="b" t="t" l="l"/>
            <a:pathLst>
              <a:path h="164842" w="5333130">
                <a:moveTo>
                  <a:pt x="0" y="0"/>
                </a:moveTo>
                <a:lnTo>
                  <a:pt x="5333130" y="0"/>
                </a:lnTo>
                <a:lnTo>
                  <a:pt x="5333130" y="164842"/>
                </a:lnTo>
                <a:lnTo>
                  <a:pt x="0" y="1648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202858">
            <a:off x="488020" y="7153150"/>
            <a:ext cx="1524767" cy="1718794"/>
            <a:chOff x="0" y="0"/>
            <a:chExt cx="2033023" cy="2291725"/>
          </a:xfrm>
        </p:grpSpPr>
        <p:sp>
          <p:nvSpPr>
            <p:cNvPr name="Freeform 7" id="7"/>
            <p:cNvSpPr/>
            <p:nvPr/>
          </p:nvSpPr>
          <p:spPr>
            <a:xfrm flipH="false" flipV="false" rot="-10800000">
              <a:off x="0" y="1598721"/>
              <a:ext cx="2033023" cy="693004"/>
            </a:xfrm>
            <a:custGeom>
              <a:avLst/>
              <a:gdLst/>
              <a:ahLst/>
              <a:cxnLst/>
              <a:rect r="r" b="b" t="t" l="l"/>
              <a:pathLst>
                <a:path h="693004" w="2033023">
                  <a:moveTo>
                    <a:pt x="0" y="0"/>
                  </a:moveTo>
                  <a:lnTo>
                    <a:pt x="2033023" y="0"/>
                  </a:lnTo>
                  <a:lnTo>
                    <a:pt x="2033023" y="693004"/>
                  </a:lnTo>
                  <a:lnTo>
                    <a:pt x="0" y="693004"/>
                  </a:lnTo>
                  <a:lnTo>
                    <a:pt x="0" y="0"/>
                  </a:lnTo>
                  <a:close/>
                </a:path>
              </a:pathLst>
            </a:custGeom>
            <a:blipFill>
              <a:blip r:embed="rId7">
                <a:alphaModFix amt="70000"/>
              </a:blip>
              <a:stretch>
                <a:fillRect l="0" t="0" r="-74807" b="0"/>
              </a:stretch>
            </a:blipFill>
          </p:spPr>
        </p:sp>
        <p:sp>
          <p:nvSpPr>
            <p:cNvPr name="Freeform 8" id="8"/>
            <p:cNvSpPr/>
            <p:nvPr/>
          </p:nvSpPr>
          <p:spPr>
            <a:xfrm flipH="false" flipV="false" rot="-5485466">
              <a:off x="-393427" y="579453"/>
              <a:ext cx="1835250" cy="693004"/>
            </a:xfrm>
            <a:custGeom>
              <a:avLst/>
              <a:gdLst/>
              <a:ahLst/>
              <a:cxnLst/>
              <a:rect r="r" b="b" t="t" l="l"/>
              <a:pathLst>
                <a:path h="693004" w="1835250">
                  <a:moveTo>
                    <a:pt x="0" y="0"/>
                  </a:moveTo>
                  <a:lnTo>
                    <a:pt x="1835250" y="0"/>
                  </a:lnTo>
                  <a:lnTo>
                    <a:pt x="1835250" y="693004"/>
                  </a:lnTo>
                  <a:lnTo>
                    <a:pt x="0" y="693004"/>
                  </a:lnTo>
                  <a:lnTo>
                    <a:pt x="0" y="0"/>
                  </a:lnTo>
                  <a:close/>
                </a:path>
              </a:pathLst>
            </a:custGeom>
            <a:blipFill>
              <a:blip r:embed="rId7">
                <a:alphaModFix amt="70000"/>
              </a:blip>
              <a:stretch>
                <a:fillRect l="-93644" t="0" r="0" b="0"/>
              </a:stretch>
            </a:blipFill>
          </p:spPr>
        </p:sp>
      </p:grpSp>
      <p:sp>
        <p:nvSpPr>
          <p:cNvPr name="Freeform 9" id="9"/>
          <p:cNvSpPr/>
          <p:nvPr/>
        </p:nvSpPr>
        <p:spPr>
          <a:xfrm flipH="false" flipV="false" rot="5912487">
            <a:off x="9662976" y="-454488"/>
            <a:ext cx="2977170" cy="1124202"/>
          </a:xfrm>
          <a:custGeom>
            <a:avLst/>
            <a:gdLst/>
            <a:ahLst/>
            <a:cxnLst/>
            <a:rect r="r" b="b" t="t" l="l"/>
            <a:pathLst>
              <a:path h="1124202" w="2977170">
                <a:moveTo>
                  <a:pt x="0" y="0"/>
                </a:moveTo>
                <a:lnTo>
                  <a:pt x="2977170" y="0"/>
                </a:lnTo>
                <a:lnTo>
                  <a:pt x="2977170" y="1124202"/>
                </a:lnTo>
                <a:lnTo>
                  <a:pt x="0" y="1124202"/>
                </a:lnTo>
                <a:lnTo>
                  <a:pt x="0" y="0"/>
                </a:lnTo>
                <a:close/>
              </a:path>
            </a:pathLst>
          </a:custGeom>
          <a:blipFill>
            <a:blip r:embed="rId7">
              <a:alphaModFix amt="70000"/>
            </a:blip>
            <a:stretch>
              <a:fillRect l="-93644" t="0" r="0" b="0"/>
            </a:stretch>
          </a:blipFill>
        </p:spPr>
      </p:sp>
      <p:sp>
        <p:nvSpPr>
          <p:cNvPr name="Freeform 10" id="10"/>
          <p:cNvSpPr/>
          <p:nvPr/>
        </p:nvSpPr>
        <p:spPr>
          <a:xfrm flipH="false" flipV="false" rot="0">
            <a:off x="15671452" y="-1914234"/>
            <a:ext cx="4569612" cy="4209589"/>
          </a:xfrm>
          <a:custGeom>
            <a:avLst/>
            <a:gdLst/>
            <a:ahLst/>
            <a:cxnLst/>
            <a:rect r="r" b="b" t="t" l="l"/>
            <a:pathLst>
              <a:path h="4209589" w="4569612">
                <a:moveTo>
                  <a:pt x="0" y="0"/>
                </a:moveTo>
                <a:lnTo>
                  <a:pt x="4569612" y="0"/>
                </a:lnTo>
                <a:lnTo>
                  <a:pt x="4569612" y="4209589"/>
                </a:lnTo>
                <a:lnTo>
                  <a:pt x="0" y="4209589"/>
                </a:lnTo>
                <a:lnTo>
                  <a:pt x="0" y="0"/>
                </a:lnTo>
                <a:close/>
              </a:path>
            </a:pathLst>
          </a:custGeom>
          <a:blipFill>
            <a:blip r:embed="rId8"/>
            <a:stretch>
              <a:fillRect l="0" t="-237906" r="0" b="0"/>
            </a:stretch>
          </a:blipFill>
        </p:spPr>
      </p:sp>
      <p:grpSp>
        <p:nvGrpSpPr>
          <p:cNvPr name="Group 11" id="11"/>
          <p:cNvGrpSpPr>
            <a:grpSpLocks noChangeAspect="true"/>
          </p:cNvGrpSpPr>
          <p:nvPr/>
        </p:nvGrpSpPr>
        <p:grpSpPr>
          <a:xfrm rot="-9182015">
            <a:off x="6496762" y="9130877"/>
            <a:ext cx="8587908" cy="5947921"/>
            <a:chOff x="0" y="0"/>
            <a:chExt cx="3429000" cy="2374900"/>
          </a:xfrm>
        </p:grpSpPr>
        <p:sp>
          <p:nvSpPr>
            <p:cNvPr name="Freeform 12" id="12"/>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l="0" t="-50618" r="0" b="-50618"/>
              </a:stretch>
            </a:blipFill>
          </p:spPr>
        </p:sp>
        <p:sp>
          <p:nvSpPr>
            <p:cNvPr name="Freeform 13" id="13"/>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10"/>
              <a:stretch>
                <a:fillRect l="-2902" t="-10996" r="-2492" b="-11124"/>
              </a:stretch>
            </a:blipFill>
          </p:spPr>
        </p:sp>
      </p:grpSp>
      <p:sp>
        <p:nvSpPr>
          <p:cNvPr name="Freeform 14" id="14"/>
          <p:cNvSpPr/>
          <p:nvPr/>
        </p:nvSpPr>
        <p:spPr>
          <a:xfrm flipH="true" flipV="false" rot="-6121886">
            <a:off x="1762339" y="698917"/>
            <a:ext cx="7432461" cy="10016732"/>
          </a:xfrm>
          <a:custGeom>
            <a:avLst/>
            <a:gdLst/>
            <a:ahLst/>
            <a:cxnLst/>
            <a:rect r="r" b="b" t="t" l="l"/>
            <a:pathLst>
              <a:path h="10016732" w="7432461">
                <a:moveTo>
                  <a:pt x="7432461" y="0"/>
                </a:moveTo>
                <a:lnTo>
                  <a:pt x="0" y="0"/>
                </a:lnTo>
                <a:lnTo>
                  <a:pt x="0" y="10016732"/>
                </a:lnTo>
                <a:lnTo>
                  <a:pt x="7432461" y="10016732"/>
                </a:lnTo>
                <a:lnTo>
                  <a:pt x="7432461" y="0"/>
                </a:lnTo>
                <a:close/>
              </a:path>
            </a:pathLst>
          </a:custGeom>
          <a:blipFill>
            <a:blip r:embed="rId4"/>
            <a:stretch>
              <a:fillRect l="-55561" t="0" r="-46462" b="0"/>
            </a:stretch>
          </a:blipFill>
        </p:spPr>
      </p:sp>
      <p:sp>
        <p:nvSpPr>
          <p:cNvPr name="Freeform 15" id="15"/>
          <p:cNvSpPr/>
          <p:nvPr/>
        </p:nvSpPr>
        <p:spPr>
          <a:xfrm flipH="false" flipV="false" rot="61389">
            <a:off x="7790057" y="2868305"/>
            <a:ext cx="463616" cy="472475"/>
          </a:xfrm>
          <a:custGeom>
            <a:avLst/>
            <a:gdLst/>
            <a:ahLst/>
            <a:cxnLst/>
            <a:rect r="r" b="b" t="t" l="l"/>
            <a:pathLst>
              <a:path h="472475" w="463616">
                <a:moveTo>
                  <a:pt x="0" y="0"/>
                </a:moveTo>
                <a:lnTo>
                  <a:pt x="463616" y="0"/>
                </a:lnTo>
                <a:lnTo>
                  <a:pt x="463616" y="472475"/>
                </a:lnTo>
                <a:lnTo>
                  <a:pt x="0" y="472475"/>
                </a:lnTo>
                <a:lnTo>
                  <a:pt x="0" y="0"/>
                </a:lnTo>
                <a:close/>
              </a:path>
            </a:pathLst>
          </a:custGeom>
          <a:blipFill>
            <a:blip r:embed="rId3"/>
            <a:stretch>
              <a:fillRect l="0" t="0" r="0" b="0"/>
            </a:stretch>
          </a:blipFill>
        </p:spPr>
      </p:sp>
      <p:sp>
        <p:nvSpPr>
          <p:cNvPr name="Freeform 16" id="16"/>
          <p:cNvSpPr/>
          <p:nvPr/>
        </p:nvSpPr>
        <p:spPr>
          <a:xfrm flipH="false" flipV="false" rot="-837592">
            <a:off x="832586" y="3496630"/>
            <a:ext cx="8653542" cy="5173880"/>
          </a:xfrm>
          <a:custGeom>
            <a:avLst/>
            <a:gdLst/>
            <a:ahLst/>
            <a:cxnLst/>
            <a:rect r="r" b="b" t="t" l="l"/>
            <a:pathLst>
              <a:path h="5173880" w="8653542">
                <a:moveTo>
                  <a:pt x="0" y="0"/>
                </a:moveTo>
                <a:lnTo>
                  <a:pt x="8653542" y="0"/>
                </a:lnTo>
                <a:lnTo>
                  <a:pt x="8653542" y="5173880"/>
                </a:lnTo>
                <a:lnTo>
                  <a:pt x="0" y="5173880"/>
                </a:lnTo>
                <a:lnTo>
                  <a:pt x="0" y="0"/>
                </a:lnTo>
                <a:close/>
              </a:path>
            </a:pathLst>
          </a:custGeom>
          <a:blipFill>
            <a:blip r:embed="rId11"/>
            <a:stretch>
              <a:fillRect l="0" t="-5751" r="0" b="-5751"/>
            </a:stretch>
          </a:blipFill>
        </p:spPr>
      </p:sp>
      <p:sp>
        <p:nvSpPr>
          <p:cNvPr name="Freeform 17" id="17"/>
          <p:cNvSpPr/>
          <p:nvPr/>
        </p:nvSpPr>
        <p:spPr>
          <a:xfrm flipH="false" flipV="false" rot="-6687178">
            <a:off x="-1071836" y="-1486917"/>
            <a:ext cx="1472888" cy="3813303"/>
          </a:xfrm>
          <a:custGeom>
            <a:avLst/>
            <a:gdLst/>
            <a:ahLst/>
            <a:cxnLst/>
            <a:rect r="r" b="b" t="t" l="l"/>
            <a:pathLst>
              <a:path h="3813303" w="1472888">
                <a:moveTo>
                  <a:pt x="0" y="0"/>
                </a:moveTo>
                <a:lnTo>
                  <a:pt x="1472889" y="0"/>
                </a:lnTo>
                <a:lnTo>
                  <a:pt x="1472889" y="3813303"/>
                </a:lnTo>
                <a:lnTo>
                  <a:pt x="0" y="3813303"/>
                </a:lnTo>
                <a:lnTo>
                  <a:pt x="0" y="0"/>
                </a:lnTo>
                <a:close/>
              </a:path>
            </a:pathLst>
          </a:custGeom>
          <a:blipFill>
            <a:blip r:embed="rId12">
              <a:alphaModFix amt="88000"/>
            </a:blip>
            <a:stretch>
              <a:fillRect l="0" t="0" r="0" b="0"/>
            </a:stretch>
          </a:blipFill>
        </p:spPr>
      </p:sp>
      <p:sp>
        <p:nvSpPr>
          <p:cNvPr name="Freeform 18" id="18"/>
          <p:cNvSpPr/>
          <p:nvPr/>
        </p:nvSpPr>
        <p:spPr>
          <a:xfrm flipH="false" flipV="false" rot="0">
            <a:off x="14731577" y="7180177"/>
            <a:ext cx="3556423" cy="4047138"/>
          </a:xfrm>
          <a:custGeom>
            <a:avLst/>
            <a:gdLst/>
            <a:ahLst/>
            <a:cxnLst/>
            <a:rect r="r" b="b" t="t" l="l"/>
            <a:pathLst>
              <a:path h="4047138" w="3556423">
                <a:moveTo>
                  <a:pt x="0" y="0"/>
                </a:moveTo>
                <a:lnTo>
                  <a:pt x="3556423" y="0"/>
                </a:lnTo>
                <a:lnTo>
                  <a:pt x="3556423" y="4047138"/>
                </a:lnTo>
                <a:lnTo>
                  <a:pt x="0" y="4047138"/>
                </a:lnTo>
                <a:lnTo>
                  <a:pt x="0" y="0"/>
                </a:lnTo>
                <a:close/>
              </a:path>
            </a:pathLst>
          </a:custGeom>
          <a:blipFill>
            <a:blip r:embed="rId13"/>
            <a:stretch>
              <a:fillRect l="0" t="0" r="0" b="0"/>
            </a:stretch>
          </a:blipFill>
        </p:spPr>
      </p:sp>
      <p:sp>
        <p:nvSpPr>
          <p:cNvPr name="Freeform 19" id="19"/>
          <p:cNvSpPr/>
          <p:nvPr/>
        </p:nvSpPr>
        <p:spPr>
          <a:xfrm flipH="false" flipV="false" rot="0">
            <a:off x="336298" y="738634"/>
            <a:ext cx="7300452" cy="4114800"/>
          </a:xfrm>
          <a:custGeom>
            <a:avLst/>
            <a:gdLst/>
            <a:ahLst/>
            <a:cxnLst/>
            <a:rect r="r" b="b" t="t" l="l"/>
            <a:pathLst>
              <a:path h="4114800" w="7300452">
                <a:moveTo>
                  <a:pt x="0" y="0"/>
                </a:moveTo>
                <a:lnTo>
                  <a:pt x="7300451" y="0"/>
                </a:lnTo>
                <a:lnTo>
                  <a:pt x="730045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pic>
        <p:nvPicPr>
          <p:cNvPr name="Picture 20" id="20"/>
          <p:cNvPicPr>
            <a:picLocks noChangeAspect="true"/>
          </p:cNvPicPr>
          <p:nvPr/>
        </p:nvPicPr>
        <p:blipFill>
          <a:blip r:embed="rId16"/>
          <a:srcRect l="0" t="0" r="0" b="0"/>
          <a:stretch>
            <a:fillRect/>
          </a:stretch>
        </p:blipFill>
        <p:spPr>
          <a:xfrm flipH="false" flipV="false" rot="896354">
            <a:off x="-685576" y="5955147"/>
            <a:ext cx="3871959" cy="4114800"/>
          </a:xfrm>
          <a:prstGeom prst="rect">
            <a:avLst/>
          </a:prstGeom>
        </p:spPr>
      </p:pic>
      <p:sp>
        <p:nvSpPr>
          <p:cNvPr name="TextBox 21" id="21"/>
          <p:cNvSpPr txBox="true"/>
          <p:nvPr/>
        </p:nvSpPr>
        <p:spPr>
          <a:xfrm rot="0">
            <a:off x="11421455" y="2294082"/>
            <a:ext cx="6701917" cy="1863474"/>
          </a:xfrm>
          <a:prstGeom prst="rect">
            <a:avLst/>
          </a:prstGeom>
        </p:spPr>
        <p:txBody>
          <a:bodyPr anchor="t" rtlCol="false" tIns="0" lIns="0" bIns="0" rIns="0">
            <a:spAutoFit/>
          </a:bodyPr>
          <a:lstStyle/>
          <a:p>
            <a:pPr algn="l">
              <a:lnSpc>
                <a:spcPts val="14969"/>
              </a:lnSpc>
              <a:spcBef>
                <a:spcPct val="0"/>
              </a:spcBef>
            </a:pPr>
            <a:r>
              <a:rPr lang="en-US" sz="10692" spc="235">
                <a:solidFill>
                  <a:srgbClr val="3D2007"/>
                </a:solidFill>
                <a:latin typeface="Sugo Display"/>
                <a:ea typeface="Sugo Display"/>
                <a:cs typeface="Sugo Display"/>
                <a:sym typeface="Sugo Display"/>
              </a:rPr>
              <a:t>Ліна Костенко</a:t>
            </a:r>
          </a:p>
        </p:txBody>
      </p:sp>
      <p:sp>
        <p:nvSpPr>
          <p:cNvPr name="TextBox 22" id="22"/>
          <p:cNvSpPr txBox="true"/>
          <p:nvPr/>
        </p:nvSpPr>
        <p:spPr>
          <a:xfrm rot="0">
            <a:off x="11421455" y="4824859"/>
            <a:ext cx="6866545" cy="2117193"/>
          </a:xfrm>
          <a:prstGeom prst="rect">
            <a:avLst/>
          </a:prstGeom>
        </p:spPr>
        <p:txBody>
          <a:bodyPr anchor="t" rtlCol="false" tIns="0" lIns="0" bIns="0" rIns="0">
            <a:spAutoFit/>
          </a:bodyPr>
          <a:lstStyle/>
          <a:p>
            <a:pPr algn="l">
              <a:lnSpc>
                <a:spcPts val="4213"/>
              </a:lnSpc>
            </a:pPr>
            <a:r>
              <a:rPr lang="en-US" sz="3344" spc="-73">
                <a:solidFill>
                  <a:srgbClr val="3D2007"/>
                </a:solidFill>
                <a:latin typeface="Atkinson Hyperlegible"/>
                <a:ea typeface="Atkinson Hyperlegible"/>
                <a:cs typeface="Atkinson Hyperlegible"/>
                <a:sym typeface="Atkinson Hyperlegible"/>
              </a:rPr>
              <a:t>Я вибрала Долю собі сама.</a:t>
            </a:r>
          </a:p>
          <a:p>
            <a:pPr algn="l">
              <a:lnSpc>
                <a:spcPts val="4213"/>
              </a:lnSpc>
            </a:pPr>
            <a:r>
              <a:rPr lang="en-US" sz="3344" spc="-73">
                <a:solidFill>
                  <a:srgbClr val="3D2007"/>
                </a:solidFill>
                <a:latin typeface="Atkinson Hyperlegible"/>
                <a:ea typeface="Atkinson Hyperlegible"/>
                <a:cs typeface="Atkinson Hyperlegible"/>
                <a:sym typeface="Atkinson Hyperlegible"/>
              </a:rPr>
              <a:t>І що зі мною не станеться, –</a:t>
            </a:r>
          </a:p>
          <a:p>
            <a:pPr algn="l">
              <a:lnSpc>
                <a:spcPts val="4213"/>
              </a:lnSpc>
            </a:pPr>
            <a:r>
              <a:rPr lang="en-US" sz="3344" spc="-73">
                <a:solidFill>
                  <a:srgbClr val="3D2007"/>
                </a:solidFill>
                <a:latin typeface="Atkinson Hyperlegible"/>
                <a:ea typeface="Atkinson Hyperlegible"/>
                <a:cs typeface="Atkinson Hyperlegible"/>
                <a:sym typeface="Atkinson Hyperlegible"/>
              </a:rPr>
              <a:t>у мене жодних претензій нема</a:t>
            </a:r>
          </a:p>
          <a:p>
            <a:pPr algn="l">
              <a:lnSpc>
                <a:spcPts val="4213"/>
              </a:lnSpc>
            </a:pPr>
            <a:r>
              <a:rPr lang="en-US" sz="3344" spc="-73">
                <a:solidFill>
                  <a:srgbClr val="3D2007"/>
                </a:solidFill>
                <a:latin typeface="Atkinson Hyperlegible"/>
                <a:ea typeface="Atkinson Hyperlegible"/>
                <a:cs typeface="Atkinson Hyperlegible"/>
                <a:sym typeface="Atkinson Hyperlegible"/>
              </a:rPr>
              <a:t>до Долі – моєї обраниці.</a:t>
            </a:r>
          </a:p>
        </p:txBody>
      </p:sp>
      <p:pic>
        <p:nvPicPr>
          <p:cNvPr name="Picture 23" id="23"/>
          <p:cNvPicPr>
            <a:picLocks noChangeAspect="true"/>
          </p:cNvPicPr>
          <p:nvPr/>
        </p:nvPicPr>
        <p:blipFill>
          <a:blip r:embed="rId16"/>
          <a:srcRect l="0" t="0" r="0" b="0"/>
          <a:stretch>
            <a:fillRect/>
          </a:stretch>
        </p:blipFill>
        <p:spPr>
          <a:xfrm flipH="false" flipV="false" rot="896354">
            <a:off x="657730" y="2823733"/>
            <a:ext cx="2619177" cy="2783445"/>
          </a:xfrm>
          <a:prstGeom prst="rect">
            <a:avLst/>
          </a:prstGeom>
        </p:spPr>
      </p:pic>
      <p:pic>
        <p:nvPicPr>
          <p:cNvPr name="Picture 24" id="24">
            <a:hlinkClick action="ppaction://media"/>
          </p:cNvPr>
          <p:cNvPicPr>
            <a:picLocks noChangeAspect="true"/>
          </p:cNvPicPr>
          <p:nvPr>
            <a:audioFile r:link="rId19"/>
            <p:extLst>
              <p:ext uri="{DAA4B4D4-6D71-4841-9C94-3DE7FCFB9230}">
                <p14:media xmlns:p14="http://schemas.microsoft.com/office/powerpoint/2010/main" r:embed="rId18">
                  <p14:trim st="9742.1880" end="24.0300"/>
                  <p14:fade out="1000"/>
                </p14:media>
              </p:ext>
            </p:extLst>
          </p:nvPr>
        </p:nvPicPr>
        <p:blipFill>
          <a:blip r:embed="rId17"/>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24"/>
                </p:tgtEl>
              </p:cBhvr>
            </p:cmd>
            <p:audio>
              <p:cMediaNode vol="100000" showWhenStopped="false">
                <p:cTn/>
                <p:tgtEl>
                  <p:spTgt spid="24"/>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grpSp>
        <p:nvGrpSpPr>
          <p:cNvPr name="Group 3" id="3"/>
          <p:cNvGrpSpPr>
            <a:grpSpLocks noChangeAspect="true"/>
          </p:cNvGrpSpPr>
          <p:nvPr/>
        </p:nvGrpSpPr>
        <p:grpSpPr>
          <a:xfrm rot="0">
            <a:off x="-324901" y="-1678301"/>
            <a:ext cx="7692262" cy="13643601"/>
            <a:chOff x="0" y="0"/>
            <a:chExt cx="3580130" cy="6350000"/>
          </a:xfrm>
        </p:grpSpPr>
        <p:sp>
          <p:nvSpPr>
            <p:cNvPr name="Freeform 4" id="4"/>
            <p:cNvSpPr/>
            <p:nvPr/>
          </p:nvSpPr>
          <p:spPr>
            <a:xfrm flipH="false" flipV="false" rot="0">
              <a:off x="0" y="0"/>
              <a:ext cx="3581400" cy="6350000"/>
            </a:xfrm>
            <a:custGeom>
              <a:avLst/>
              <a:gdLst/>
              <a:ahLst/>
              <a:cxnLst/>
              <a:rect r="r" b="b" t="t" l="l"/>
              <a:pathLst>
                <a:path h="6350000" w="3581400">
                  <a:moveTo>
                    <a:pt x="3581400" y="6350000"/>
                  </a:moveTo>
                  <a:lnTo>
                    <a:pt x="0" y="6350000"/>
                  </a:lnTo>
                  <a:lnTo>
                    <a:pt x="0" y="0"/>
                  </a:lnTo>
                  <a:lnTo>
                    <a:pt x="3581400" y="0"/>
                  </a:lnTo>
                  <a:lnTo>
                    <a:pt x="3581400" y="6350000"/>
                  </a:lnTo>
                  <a:close/>
                </a:path>
              </a:pathLst>
            </a:custGeom>
            <a:blipFill>
              <a:blip r:embed="rId3"/>
              <a:stretch>
                <a:fillRect l="-105530" t="0" r="-105530" b="0"/>
              </a:stretch>
            </a:blipFill>
          </p:spPr>
        </p:sp>
        <p:sp>
          <p:nvSpPr>
            <p:cNvPr name="Freeform 5" id="5"/>
            <p:cNvSpPr/>
            <p:nvPr/>
          </p:nvSpPr>
          <p:spPr>
            <a:xfrm flipH="false" flipV="false" rot="0">
              <a:off x="0" y="0"/>
              <a:ext cx="3581400" cy="6350000"/>
            </a:xfrm>
            <a:custGeom>
              <a:avLst/>
              <a:gdLst/>
              <a:ahLst/>
              <a:cxnLst/>
              <a:rect r="r" b="b" t="t" l="l"/>
              <a:pathLst>
                <a:path h="6350000" w="3581400">
                  <a:moveTo>
                    <a:pt x="3581400" y="6350000"/>
                  </a:moveTo>
                  <a:lnTo>
                    <a:pt x="0" y="6350000"/>
                  </a:lnTo>
                  <a:lnTo>
                    <a:pt x="0" y="0"/>
                  </a:lnTo>
                  <a:lnTo>
                    <a:pt x="3581400" y="0"/>
                  </a:lnTo>
                  <a:lnTo>
                    <a:pt x="3581400" y="6350000"/>
                  </a:lnTo>
                  <a:close/>
                </a:path>
              </a:pathLst>
            </a:custGeom>
            <a:blipFill>
              <a:blip r:embed="rId4"/>
              <a:stretch>
                <a:fillRect l="0" t="-133" r="0" b="-133"/>
              </a:stretch>
            </a:blipFill>
          </p:spPr>
        </p:sp>
      </p:grpSp>
      <p:sp>
        <p:nvSpPr>
          <p:cNvPr name="TextBox 6" id="6"/>
          <p:cNvSpPr txBox="true"/>
          <p:nvPr/>
        </p:nvSpPr>
        <p:spPr>
          <a:xfrm rot="0">
            <a:off x="8160488" y="716876"/>
            <a:ext cx="9394545" cy="7972425"/>
          </a:xfrm>
          <a:prstGeom prst="rect">
            <a:avLst/>
          </a:prstGeom>
        </p:spPr>
        <p:txBody>
          <a:bodyPr anchor="t" rtlCol="false" tIns="0" lIns="0" bIns="0" rIns="0">
            <a:spAutoFit/>
          </a:bodyPr>
          <a:lstStyle/>
          <a:p>
            <a:pPr algn="l">
              <a:lnSpc>
                <a:spcPts val="6300"/>
              </a:lnSpc>
              <a:spcBef>
                <a:spcPct val="0"/>
              </a:spcBef>
            </a:pPr>
            <a:r>
              <a:rPr lang="en-US" sz="4500">
                <a:solidFill>
                  <a:srgbClr val="4B261F"/>
                </a:solidFill>
                <a:latin typeface="Pattaya"/>
                <a:ea typeface="Pattaya"/>
                <a:cs typeface="Pattaya"/>
                <a:sym typeface="Pattaya"/>
              </a:rPr>
              <a:t>На початку 70-х років поетеса намагалася видати збірку під назвою “Княжа гора”. 1972 року вже готовий друкований набір книжки був “розсипаний”. Ліна тоді отримала пропозицію змінити деякі рядки, щоб збірка побачила світ. Цього не сталося, бо поетеса не пішла на жодні компроміси з владою та з видавцями, які догоджали їм.</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name="Group 3" id="3"/>
          <p:cNvGrpSpPr/>
          <p:nvPr/>
        </p:nvGrpSpPr>
        <p:grpSpPr>
          <a:xfrm rot="0">
            <a:off x="734279" y="490930"/>
            <a:ext cx="16819441" cy="9514689"/>
            <a:chOff x="0" y="0"/>
            <a:chExt cx="22425921" cy="12686252"/>
          </a:xfrm>
        </p:grpSpPr>
        <p:sp>
          <p:nvSpPr>
            <p:cNvPr name="Freeform 4" id="4"/>
            <p:cNvSpPr/>
            <p:nvPr/>
          </p:nvSpPr>
          <p:spPr>
            <a:xfrm flipH="true" flipV="false" rot="0">
              <a:off x="18129687" y="63500"/>
              <a:ext cx="4296235" cy="12622752"/>
            </a:xfrm>
            <a:custGeom>
              <a:avLst/>
              <a:gdLst/>
              <a:ahLst/>
              <a:cxnLst/>
              <a:rect r="r" b="b" t="t" l="l"/>
              <a:pathLst>
                <a:path h="12622752" w="4296235">
                  <a:moveTo>
                    <a:pt x="4296234" y="0"/>
                  </a:moveTo>
                  <a:lnTo>
                    <a:pt x="0" y="0"/>
                  </a:lnTo>
                  <a:lnTo>
                    <a:pt x="0" y="12622752"/>
                  </a:lnTo>
                  <a:lnTo>
                    <a:pt x="4296234" y="12622752"/>
                  </a:lnTo>
                  <a:lnTo>
                    <a:pt x="4296234" y="0"/>
                  </a:lnTo>
                  <a:close/>
                </a:path>
              </a:pathLst>
            </a:custGeom>
            <a:blipFill>
              <a:blip r:embed="rId3"/>
              <a:stretch>
                <a:fillRect l="0" t="0" r="-340429" b="0"/>
              </a:stretch>
            </a:blipFill>
          </p:spPr>
        </p:sp>
        <p:sp>
          <p:nvSpPr>
            <p:cNvPr name="Freeform 5" id="5"/>
            <p:cNvSpPr/>
            <p:nvPr/>
          </p:nvSpPr>
          <p:spPr>
            <a:xfrm flipH="true" flipV="false" rot="0">
              <a:off x="0" y="0"/>
              <a:ext cx="18921873" cy="12622752"/>
            </a:xfrm>
            <a:custGeom>
              <a:avLst/>
              <a:gdLst/>
              <a:ahLst/>
              <a:cxnLst/>
              <a:rect r="r" b="b" t="t" l="l"/>
              <a:pathLst>
                <a:path h="12622752" w="18921873">
                  <a:moveTo>
                    <a:pt x="18921873" y="0"/>
                  </a:moveTo>
                  <a:lnTo>
                    <a:pt x="0" y="0"/>
                  </a:lnTo>
                  <a:lnTo>
                    <a:pt x="0" y="12622752"/>
                  </a:lnTo>
                  <a:lnTo>
                    <a:pt x="18921873" y="12622752"/>
                  </a:lnTo>
                  <a:lnTo>
                    <a:pt x="18921873" y="0"/>
                  </a:lnTo>
                  <a:close/>
                </a:path>
              </a:pathLst>
            </a:custGeom>
            <a:blipFill>
              <a:blip r:embed="rId3"/>
              <a:stretch>
                <a:fillRect l="0" t="0" r="0" b="0"/>
              </a:stretch>
            </a:blipFill>
          </p:spPr>
        </p:sp>
      </p:grpSp>
      <p:sp>
        <p:nvSpPr>
          <p:cNvPr name="Freeform 6" id="6"/>
          <p:cNvSpPr/>
          <p:nvPr/>
        </p:nvSpPr>
        <p:spPr>
          <a:xfrm flipH="false" flipV="false" rot="-68087">
            <a:off x="9152479" y="596354"/>
            <a:ext cx="848479" cy="864692"/>
          </a:xfrm>
          <a:custGeom>
            <a:avLst/>
            <a:gdLst/>
            <a:ahLst/>
            <a:cxnLst/>
            <a:rect r="r" b="b" t="t" l="l"/>
            <a:pathLst>
              <a:path h="864692" w="848479">
                <a:moveTo>
                  <a:pt x="0" y="0"/>
                </a:moveTo>
                <a:lnTo>
                  <a:pt x="848479" y="0"/>
                </a:lnTo>
                <a:lnTo>
                  <a:pt x="848479" y="864692"/>
                </a:lnTo>
                <a:lnTo>
                  <a:pt x="0" y="864692"/>
                </a:lnTo>
                <a:lnTo>
                  <a:pt x="0" y="0"/>
                </a:lnTo>
                <a:close/>
              </a:path>
            </a:pathLst>
          </a:custGeom>
          <a:blipFill>
            <a:blip r:embed="rId4"/>
            <a:stretch>
              <a:fillRect l="0" t="0" r="0" b="0"/>
            </a:stretch>
          </a:blipFill>
        </p:spPr>
      </p:sp>
      <p:sp>
        <p:nvSpPr>
          <p:cNvPr name="Freeform 7" id="7"/>
          <p:cNvSpPr/>
          <p:nvPr/>
        </p:nvSpPr>
        <p:spPr>
          <a:xfrm flipH="false" flipV="false" rot="0">
            <a:off x="10398641" y="-175635"/>
            <a:ext cx="7889359" cy="10847820"/>
          </a:xfrm>
          <a:custGeom>
            <a:avLst/>
            <a:gdLst/>
            <a:ahLst/>
            <a:cxnLst/>
            <a:rect r="r" b="b" t="t" l="l"/>
            <a:pathLst>
              <a:path h="10847820" w="7889359">
                <a:moveTo>
                  <a:pt x="0" y="0"/>
                </a:moveTo>
                <a:lnTo>
                  <a:pt x="7889359" y="0"/>
                </a:lnTo>
                <a:lnTo>
                  <a:pt x="7889359" y="10847820"/>
                </a:lnTo>
                <a:lnTo>
                  <a:pt x="0" y="10847820"/>
                </a:lnTo>
                <a:lnTo>
                  <a:pt x="0" y="0"/>
                </a:lnTo>
                <a:close/>
              </a:path>
            </a:pathLst>
          </a:custGeom>
          <a:blipFill>
            <a:blip r:embed="rId5"/>
            <a:stretch>
              <a:fillRect l="-20348" t="-128" r="0" b="-128"/>
            </a:stretch>
          </a:blipFill>
        </p:spPr>
      </p:sp>
      <p:sp>
        <p:nvSpPr>
          <p:cNvPr name="TextBox 8" id="8"/>
          <p:cNvSpPr txBox="true"/>
          <p:nvPr/>
        </p:nvSpPr>
        <p:spPr>
          <a:xfrm rot="0">
            <a:off x="1489507" y="1515215"/>
            <a:ext cx="8909134" cy="7522500"/>
          </a:xfrm>
          <a:prstGeom prst="rect">
            <a:avLst/>
          </a:prstGeom>
        </p:spPr>
        <p:txBody>
          <a:bodyPr anchor="t" rtlCol="false" tIns="0" lIns="0" bIns="0" rIns="0">
            <a:spAutoFit/>
          </a:bodyPr>
          <a:lstStyle/>
          <a:p>
            <a:pPr algn="l">
              <a:lnSpc>
                <a:spcPts val="7458"/>
              </a:lnSpc>
              <a:spcBef>
                <a:spcPct val="0"/>
              </a:spcBef>
            </a:pPr>
            <a:r>
              <a:rPr lang="en-US" sz="5327" spc="-53">
                <a:solidFill>
                  <a:srgbClr val="000000"/>
                </a:solidFill>
                <a:latin typeface="Anastasia Script"/>
                <a:ea typeface="Anastasia Script"/>
                <a:cs typeface="Anastasia Script"/>
                <a:sym typeface="Anastasia Script"/>
              </a:rPr>
              <a:t>  Лише 1977 р. збірка “Над берегами вічної ріки” успішно пробила штучно збудовану товсту інквізиторську стіну. Через два роки Ліна Костенко опублікувала роман у віршах “Маруся Чурай”, що став визначною подією українського письменства.</a:t>
            </a:r>
          </a:p>
        </p:txBody>
      </p:sp>
      <p:sp>
        <p:nvSpPr>
          <p:cNvPr name="Freeform 9" id="9"/>
          <p:cNvSpPr/>
          <p:nvPr/>
        </p:nvSpPr>
        <p:spPr>
          <a:xfrm flipH="false" flipV="false" rot="1067130">
            <a:off x="8618910" y="8277829"/>
            <a:ext cx="2781055" cy="2723965"/>
          </a:xfrm>
          <a:custGeom>
            <a:avLst/>
            <a:gdLst/>
            <a:ahLst/>
            <a:cxnLst/>
            <a:rect r="r" b="b" t="t" l="l"/>
            <a:pathLst>
              <a:path h="2723965" w="2781055">
                <a:moveTo>
                  <a:pt x="0" y="0"/>
                </a:moveTo>
                <a:lnTo>
                  <a:pt x="2781055" y="0"/>
                </a:lnTo>
                <a:lnTo>
                  <a:pt x="2781055" y="2723965"/>
                </a:lnTo>
                <a:lnTo>
                  <a:pt x="0" y="2723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1080000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468" t="-11441" r="-5003" b="-17200"/>
            </a:stretch>
          </a:blipFill>
        </p:spPr>
      </p:sp>
      <p:grpSp>
        <p:nvGrpSpPr>
          <p:cNvPr name="Group 3" id="3"/>
          <p:cNvGrpSpPr>
            <a:grpSpLocks noChangeAspect="true"/>
          </p:cNvGrpSpPr>
          <p:nvPr/>
        </p:nvGrpSpPr>
        <p:grpSpPr>
          <a:xfrm rot="1015533">
            <a:off x="11860654" y="-5150158"/>
            <a:ext cx="10325542" cy="7151394"/>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50618" r="0" b="-50618"/>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7713192">
            <a:off x="-927703" y="7681559"/>
            <a:ext cx="9304676" cy="6444350"/>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0" t="-60874" r="0" b="-60874"/>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9" id="9"/>
          <p:cNvGrpSpPr/>
          <p:nvPr/>
        </p:nvGrpSpPr>
        <p:grpSpPr>
          <a:xfrm rot="0">
            <a:off x="7509689" y="2940550"/>
            <a:ext cx="8280496" cy="182207"/>
            <a:chOff x="0" y="0"/>
            <a:chExt cx="11040661" cy="242943"/>
          </a:xfrm>
        </p:grpSpPr>
        <p:sp>
          <p:nvSpPr>
            <p:cNvPr name="Freeform 10" id="10"/>
            <p:cNvSpPr/>
            <p:nvPr/>
          </p:nvSpPr>
          <p:spPr>
            <a:xfrm flipH="false" flipV="false" rot="0">
              <a:off x="0" y="0"/>
              <a:ext cx="4457166" cy="211034"/>
            </a:xfrm>
            <a:custGeom>
              <a:avLst/>
              <a:gdLst/>
              <a:ahLst/>
              <a:cxnLst/>
              <a:rect r="r" b="b" t="t" l="l"/>
              <a:pathLst>
                <a:path h="211034" w="4457166">
                  <a:moveTo>
                    <a:pt x="0" y="0"/>
                  </a:moveTo>
                  <a:lnTo>
                    <a:pt x="4457166" y="0"/>
                  </a:lnTo>
                  <a:lnTo>
                    <a:pt x="4457166" y="211034"/>
                  </a:lnTo>
                  <a:lnTo>
                    <a:pt x="0" y="211034"/>
                  </a:lnTo>
                  <a:lnTo>
                    <a:pt x="0" y="0"/>
                  </a:lnTo>
                  <a:close/>
                </a:path>
              </a:pathLst>
            </a:custGeom>
            <a:blipFill>
              <a:blip r:embed="rId6">
                <a:extLst>
                  <a:ext uri="{96DAC541-7B7A-43D3-8B79-37D633B846F1}">
                    <asvg:svgBlip xmlns:asvg="http://schemas.microsoft.com/office/drawing/2016/SVG/main" r:embed="rId7"/>
                  </a:ext>
                </a:extLst>
              </a:blip>
              <a:stretch>
                <a:fillRect l="-53181" t="0" r="0" b="0"/>
              </a:stretch>
            </a:blipFill>
          </p:spPr>
        </p:sp>
        <p:sp>
          <p:nvSpPr>
            <p:cNvPr name="Freeform 11" id="11"/>
            <p:cNvSpPr/>
            <p:nvPr/>
          </p:nvSpPr>
          <p:spPr>
            <a:xfrm flipH="false" flipV="false" rot="0">
              <a:off x="4213105" y="31909"/>
              <a:ext cx="6827555" cy="211034"/>
            </a:xfrm>
            <a:custGeom>
              <a:avLst/>
              <a:gdLst/>
              <a:ahLst/>
              <a:cxnLst/>
              <a:rect r="r" b="b" t="t" l="l"/>
              <a:pathLst>
                <a:path h="211034" w="6827555">
                  <a:moveTo>
                    <a:pt x="0" y="0"/>
                  </a:moveTo>
                  <a:lnTo>
                    <a:pt x="6827556" y="0"/>
                  </a:lnTo>
                  <a:lnTo>
                    <a:pt x="6827556" y="211034"/>
                  </a:lnTo>
                  <a:lnTo>
                    <a:pt x="0" y="2110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12" id="12"/>
          <p:cNvSpPr txBox="true"/>
          <p:nvPr/>
        </p:nvSpPr>
        <p:spPr>
          <a:xfrm rot="0">
            <a:off x="8092176" y="781050"/>
            <a:ext cx="7913979" cy="3892300"/>
          </a:xfrm>
          <a:prstGeom prst="rect">
            <a:avLst/>
          </a:prstGeom>
        </p:spPr>
        <p:txBody>
          <a:bodyPr anchor="t" rtlCol="false" tIns="0" lIns="0" bIns="0" rIns="0">
            <a:spAutoFit/>
          </a:bodyPr>
          <a:lstStyle/>
          <a:p>
            <a:pPr algn="l">
              <a:lnSpc>
                <a:spcPts val="15469"/>
              </a:lnSpc>
            </a:pPr>
            <a:r>
              <a:rPr lang="en-US" sz="11049">
                <a:solidFill>
                  <a:srgbClr val="402B2B"/>
                </a:solidFill>
                <a:latin typeface="Sugo Display"/>
                <a:ea typeface="Sugo Display"/>
                <a:cs typeface="Sugo Display"/>
                <a:sym typeface="Sugo Display"/>
              </a:rPr>
              <a:t>Нове століття</a:t>
            </a:r>
          </a:p>
          <a:p>
            <a:pPr algn="l">
              <a:lnSpc>
                <a:spcPts val="15469"/>
              </a:lnSpc>
              <a:spcBef>
                <a:spcPct val="0"/>
              </a:spcBef>
            </a:pPr>
          </a:p>
        </p:txBody>
      </p:sp>
      <p:sp>
        <p:nvSpPr>
          <p:cNvPr name="Freeform 13" id="13"/>
          <p:cNvSpPr/>
          <p:nvPr/>
        </p:nvSpPr>
        <p:spPr>
          <a:xfrm flipH="false" flipV="false" rot="-172039">
            <a:off x="1059295" y="8699197"/>
            <a:ext cx="6300683" cy="1653929"/>
          </a:xfrm>
          <a:custGeom>
            <a:avLst/>
            <a:gdLst/>
            <a:ahLst/>
            <a:cxnLst/>
            <a:rect r="r" b="b" t="t" l="l"/>
            <a:pathLst>
              <a:path h="1653929" w="6300683">
                <a:moveTo>
                  <a:pt x="0" y="0"/>
                </a:moveTo>
                <a:lnTo>
                  <a:pt x="6300683" y="0"/>
                </a:lnTo>
                <a:lnTo>
                  <a:pt x="6300683" y="1653929"/>
                </a:lnTo>
                <a:lnTo>
                  <a:pt x="0" y="1653929"/>
                </a:lnTo>
                <a:lnTo>
                  <a:pt x="0" y="0"/>
                </a:lnTo>
                <a:close/>
              </a:path>
            </a:pathLst>
          </a:custGeom>
          <a:blipFill>
            <a:blip r:embed="rId8"/>
            <a:stretch>
              <a:fillRect l="0" t="0" r="0" b="0"/>
            </a:stretch>
          </a:blipFill>
        </p:spPr>
      </p:sp>
      <p:sp>
        <p:nvSpPr>
          <p:cNvPr name="Freeform 14" id="14"/>
          <p:cNvSpPr/>
          <p:nvPr/>
        </p:nvSpPr>
        <p:spPr>
          <a:xfrm flipH="false" flipV="false" rot="-6687178">
            <a:off x="11079406" y="-1637868"/>
            <a:ext cx="1472888" cy="3813303"/>
          </a:xfrm>
          <a:custGeom>
            <a:avLst/>
            <a:gdLst/>
            <a:ahLst/>
            <a:cxnLst/>
            <a:rect r="r" b="b" t="t" l="l"/>
            <a:pathLst>
              <a:path h="3813303" w="1472888">
                <a:moveTo>
                  <a:pt x="0" y="0"/>
                </a:moveTo>
                <a:lnTo>
                  <a:pt x="1472888" y="0"/>
                </a:lnTo>
                <a:lnTo>
                  <a:pt x="1472888" y="3813303"/>
                </a:lnTo>
                <a:lnTo>
                  <a:pt x="0" y="3813303"/>
                </a:lnTo>
                <a:lnTo>
                  <a:pt x="0" y="0"/>
                </a:lnTo>
                <a:close/>
              </a:path>
            </a:pathLst>
          </a:custGeom>
          <a:blipFill>
            <a:blip r:embed="rId9">
              <a:alphaModFix amt="88000"/>
            </a:blip>
            <a:stretch>
              <a:fillRect l="0" t="0" r="0" b="0"/>
            </a:stretch>
          </a:blipFill>
        </p:spPr>
      </p:sp>
      <p:sp>
        <p:nvSpPr>
          <p:cNvPr name="Freeform 15" id="15"/>
          <p:cNvSpPr/>
          <p:nvPr/>
        </p:nvSpPr>
        <p:spPr>
          <a:xfrm flipH="false" flipV="false" rot="-677362">
            <a:off x="-1115862" y="2844662"/>
            <a:ext cx="8737320" cy="5221506"/>
          </a:xfrm>
          <a:custGeom>
            <a:avLst/>
            <a:gdLst/>
            <a:ahLst/>
            <a:cxnLst/>
            <a:rect r="r" b="b" t="t" l="l"/>
            <a:pathLst>
              <a:path h="5221506" w="8737320">
                <a:moveTo>
                  <a:pt x="0" y="0"/>
                </a:moveTo>
                <a:lnTo>
                  <a:pt x="8737320" y="0"/>
                </a:lnTo>
                <a:lnTo>
                  <a:pt x="8737320" y="5221506"/>
                </a:lnTo>
                <a:lnTo>
                  <a:pt x="0" y="5221506"/>
                </a:lnTo>
                <a:lnTo>
                  <a:pt x="0" y="0"/>
                </a:lnTo>
                <a:close/>
              </a:path>
            </a:pathLst>
          </a:custGeom>
          <a:blipFill>
            <a:blip r:embed="rId10"/>
            <a:stretch>
              <a:fillRect l="0" t="0" r="0" b="0"/>
            </a:stretch>
          </a:blipFill>
        </p:spPr>
      </p:sp>
      <p:sp>
        <p:nvSpPr>
          <p:cNvPr name="Freeform 16" id="16"/>
          <p:cNvSpPr/>
          <p:nvPr/>
        </p:nvSpPr>
        <p:spPr>
          <a:xfrm flipH="false" flipV="false" rot="0">
            <a:off x="12739234" y="5759989"/>
            <a:ext cx="4520066" cy="5143745"/>
          </a:xfrm>
          <a:custGeom>
            <a:avLst/>
            <a:gdLst/>
            <a:ahLst/>
            <a:cxnLst/>
            <a:rect r="r" b="b" t="t" l="l"/>
            <a:pathLst>
              <a:path h="5143745" w="4520066">
                <a:moveTo>
                  <a:pt x="0" y="0"/>
                </a:moveTo>
                <a:lnTo>
                  <a:pt x="4520066" y="0"/>
                </a:lnTo>
                <a:lnTo>
                  <a:pt x="4520066" y="5143745"/>
                </a:lnTo>
                <a:lnTo>
                  <a:pt x="0" y="5143745"/>
                </a:lnTo>
                <a:lnTo>
                  <a:pt x="0" y="0"/>
                </a:lnTo>
                <a:close/>
              </a:path>
            </a:pathLst>
          </a:custGeom>
          <a:blipFill>
            <a:blip r:embed="rId11"/>
            <a:stretch>
              <a:fillRect l="0" t="0" r="0" b="0"/>
            </a:stretch>
          </a:blipFill>
        </p:spPr>
      </p:sp>
      <p:sp>
        <p:nvSpPr>
          <p:cNvPr name="TextBox 17" id="17"/>
          <p:cNvSpPr txBox="true"/>
          <p:nvPr/>
        </p:nvSpPr>
        <p:spPr>
          <a:xfrm rot="0">
            <a:off x="8092176" y="3292233"/>
            <a:ext cx="7315390" cy="5926818"/>
          </a:xfrm>
          <a:prstGeom prst="rect">
            <a:avLst/>
          </a:prstGeom>
        </p:spPr>
        <p:txBody>
          <a:bodyPr anchor="t" rtlCol="false" tIns="0" lIns="0" bIns="0" rIns="0">
            <a:spAutoFit/>
          </a:bodyPr>
          <a:lstStyle/>
          <a:p>
            <a:pPr algn="l">
              <a:lnSpc>
                <a:spcPts val="5209"/>
              </a:lnSpc>
            </a:pPr>
            <a:r>
              <a:rPr lang="en-US" sz="3976" spc="-131">
                <a:solidFill>
                  <a:srgbClr val="000000"/>
                </a:solidFill>
                <a:latin typeface="Jeju Hallasan"/>
                <a:ea typeface="Jeju Hallasan"/>
                <a:cs typeface="Jeju Hallasan"/>
                <a:sym typeface="Jeju Hallasan"/>
              </a:rPr>
              <a:t>З 2000 року поетеса практично перестала писати вірші. Тоді вона заявила про те, що бере перерву у творчості. У 2010 році вийшов єдиний роман Ліни Костенко у прозі, який має назву “Записки українського самашедшого”. </a:t>
            </a:r>
          </a:p>
        </p:txBody>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name="Group 3" id="3"/>
          <p:cNvGrpSpPr>
            <a:grpSpLocks noChangeAspect="true"/>
          </p:cNvGrpSpPr>
          <p:nvPr/>
        </p:nvGrpSpPr>
        <p:grpSpPr>
          <a:xfrm rot="-9182015">
            <a:off x="12771891" y="-1179747"/>
            <a:ext cx="7989165" cy="5533237"/>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50618" r="0" b="-50618"/>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9182015">
            <a:off x="-2129275" y="5713122"/>
            <a:ext cx="7989165" cy="5533237"/>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50618" r="0" b="-50618"/>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name="Freeform 9" id="9"/>
          <p:cNvSpPr/>
          <p:nvPr/>
        </p:nvSpPr>
        <p:spPr>
          <a:xfrm flipH="true" flipV="true" rot="-10800000">
            <a:off x="1461463" y="151030"/>
            <a:ext cx="15194115" cy="10135970"/>
          </a:xfrm>
          <a:custGeom>
            <a:avLst/>
            <a:gdLst/>
            <a:ahLst/>
            <a:cxnLst/>
            <a:rect r="r" b="b" t="t" l="l"/>
            <a:pathLst>
              <a:path h="10135970" w="15194115">
                <a:moveTo>
                  <a:pt x="15194115" y="10135970"/>
                </a:moveTo>
                <a:lnTo>
                  <a:pt x="0" y="10135970"/>
                </a:lnTo>
                <a:lnTo>
                  <a:pt x="0" y="0"/>
                </a:lnTo>
                <a:lnTo>
                  <a:pt x="15194115" y="0"/>
                </a:lnTo>
                <a:lnTo>
                  <a:pt x="15194115" y="10135970"/>
                </a:lnTo>
                <a:close/>
              </a:path>
            </a:pathLst>
          </a:custGeom>
          <a:blipFill>
            <a:blip r:embed="rId5"/>
            <a:stretch>
              <a:fillRect l="0" t="0" r="0" b="0"/>
            </a:stretch>
          </a:blipFill>
        </p:spPr>
      </p:sp>
      <p:sp>
        <p:nvSpPr>
          <p:cNvPr name="Freeform 10" id="10"/>
          <p:cNvSpPr/>
          <p:nvPr/>
        </p:nvSpPr>
        <p:spPr>
          <a:xfrm flipH="false" flipV="false" rot="-68087">
            <a:off x="8817133" y="787786"/>
            <a:ext cx="706674" cy="720177"/>
          </a:xfrm>
          <a:custGeom>
            <a:avLst/>
            <a:gdLst/>
            <a:ahLst/>
            <a:cxnLst/>
            <a:rect r="r" b="b" t="t" l="l"/>
            <a:pathLst>
              <a:path h="720177" w="706674">
                <a:moveTo>
                  <a:pt x="0" y="0"/>
                </a:moveTo>
                <a:lnTo>
                  <a:pt x="706673" y="0"/>
                </a:lnTo>
                <a:lnTo>
                  <a:pt x="706673" y="720177"/>
                </a:lnTo>
                <a:lnTo>
                  <a:pt x="0" y="720177"/>
                </a:lnTo>
                <a:lnTo>
                  <a:pt x="0" y="0"/>
                </a:lnTo>
                <a:close/>
              </a:path>
            </a:pathLst>
          </a:custGeom>
          <a:blipFill>
            <a:blip r:embed="rId6"/>
            <a:stretch>
              <a:fillRect l="0" t="0" r="0" b="0"/>
            </a:stretch>
          </a:blipFill>
        </p:spPr>
      </p:sp>
      <p:grpSp>
        <p:nvGrpSpPr>
          <p:cNvPr name="Group 11" id="11"/>
          <p:cNvGrpSpPr/>
          <p:nvPr/>
        </p:nvGrpSpPr>
        <p:grpSpPr>
          <a:xfrm rot="0">
            <a:off x="3398910" y="8979093"/>
            <a:ext cx="10025391" cy="193081"/>
            <a:chOff x="0" y="0"/>
            <a:chExt cx="13367188" cy="257441"/>
          </a:xfrm>
        </p:grpSpPr>
        <p:sp>
          <p:nvSpPr>
            <p:cNvPr name="Freeform 12" id="12"/>
            <p:cNvSpPr/>
            <p:nvPr/>
          </p:nvSpPr>
          <p:spPr>
            <a:xfrm flipH="false" flipV="false" rot="0">
              <a:off x="0" y="0"/>
              <a:ext cx="5255533" cy="197665"/>
            </a:xfrm>
            <a:custGeom>
              <a:avLst/>
              <a:gdLst/>
              <a:ahLst/>
              <a:cxnLst/>
              <a:rect r="r" b="b" t="t" l="l"/>
              <a:pathLst>
                <a:path h="197665" w="5255533">
                  <a:moveTo>
                    <a:pt x="0" y="0"/>
                  </a:moveTo>
                  <a:lnTo>
                    <a:pt x="5255533" y="0"/>
                  </a:lnTo>
                  <a:lnTo>
                    <a:pt x="5255533"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21682" t="0" r="0" b="0"/>
              </a:stretch>
            </a:blipFill>
          </p:spPr>
        </p:sp>
        <p:sp>
          <p:nvSpPr>
            <p:cNvPr name="Freeform 13" id="13"/>
            <p:cNvSpPr/>
            <p:nvPr/>
          </p:nvSpPr>
          <p:spPr>
            <a:xfrm flipH="false" flipV="false" rot="0">
              <a:off x="5026933" y="29888"/>
              <a:ext cx="6395056" cy="197665"/>
            </a:xfrm>
            <a:custGeom>
              <a:avLst/>
              <a:gdLst/>
              <a:ahLst/>
              <a:cxnLst/>
              <a:rect r="r" b="b" t="t" l="l"/>
              <a:pathLst>
                <a:path h="197665" w="6395056">
                  <a:moveTo>
                    <a:pt x="0" y="0"/>
                  </a:moveTo>
                  <a:lnTo>
                    <a:pt x="6395057" y="0"/>
                  </a:lnTo>
                  <a:lnTo>
                    <a:pt x="6395057"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11193390" y="59776"/>
              <a:ext cx="2173799" cy="197665"/>
            </a:xfrm>
            <a:custGeom>
              <a:avLst/>
              <a:gdLst/>
              <a:ahLst/>
              <a:cxnLst/>
              <a:rect r="r" b="b" t="t" l="l"/>
              <a:pathLst>
                <a:path h="197665" w="2173799">
                  <a:moveTo>
                    <a:pt x="0" y="0"/>
                  </a:moveTo>
                  <a:lnTo>
                    <a:pt x="2173798" y="0"/>
                  </a:lnTo>
                  <a:lnTo>
                    <a:pt x="2173798"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0" t="0" r="-194188" b="0"/>
              </a:stretch>
            </a:blipFill>
          </p:spPr>
        </p:sp>
      </p:grpSp>
      <p:sp>
        <p:nvSpPr>
          <p:cNvPr name="Freeform 15" id="15"/>
          <p:cNvSpPr/>
          <p:nvPr/>
        </p:nvSpPr>
        <p:spPr>
          <a:xfrm flipH="false" flipV="false" rot="0">
            <a:off x="620861" y="173494"/>
            <a:ext cx="2778049" cy="3323838"/>
          </a:xfrm>
          <a:custGeom>
            <a:avLst/>
            <a:gdLst/>
            <a:ahLst/>
            <a:cxnLst/>
            <a:rect r="r" b="b" t="t" l="l"/>
            <a:pathLst>
              <a:path h="3323838" w="2778049">
                <a:moveTo>
                  <a:pt x="0" y="0"/>
                </a:moveTo>
                <a:lnTo>
                  <a:pt x="2778049" y="0"/>
                </a:lnTo>
                <a:lnTo>
                  <a:pt x="2778049" y="3323838"/>
                </a:lnTo>
                <a:lnTo>
                  <a:pt x="0" y="3323838"/>
                </a:lnTo>
                <a:lnTo>
                  <a:pt x="0" y="0"/>
                </a:lnTo>
                <a:close/>
              </a:path>
            </a:pathLst>
          </a:custGeom>
          <a:blipFill>
            <a:blip r:embed="rId9"/>
            <a:stretch>
              <a:fillRect l="0" t="0" r="0" b="-160169"/>
            </a:stretch>
          </a:blipFill>
        </p:spPr>
      </p:sp>
      <p:grpSp>
        <p:nvGrpSpPr>
          <p:cNvPr name="Group 16" id="16"/>
          <p:cNvGrpSpPr>
            <a:grpSpLocks noChangeAspect="true"/>
          </p:cNvGrpSpPr>
          <p:nvPr/>
        </p:nvGrpSpPr>
        <p:grpSpPr>
          <a:xfrm rot="-6779253">
            <a:off x="-4703552" y="9484859"/>
            <a:ext cx="9902571" cy="6858447"/>
            <a:chOff x="0" y="0"/>
            <a:chExt cx="3429000" cy="2374900"/>
          </a:xfrm>
        </p:grpSpPr>
        <p:sp>
          <p:nvSpPr>
            <p:cNvPr name="Freeform 17" id="1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l="0" t="-60874" r="0" b="-60874"/>
              </a:stretch>
            </a:blipFill>
          </p:spPr>
        </p:sp>
        <p:sp>
          <p:nvSpPr>
            <p:cNvPr name="Freeform 18" id="1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19" id="19"/>
          <p:cNvGrpSpPr>
            <a:grpSpLocks noChangeAspect="true"/>
          </p:cNvGrpSpPr>
          <p:nvPr/>
        </p:nvGrpSpPr>
        <p:grpSpPr>
          <a:xfrm rot="-6779253">
            <a:off x="16884969" y="1733237"/>
            <a:ext cx="8426457" cy="5836102"/>
            <a:chOff x="0" y="0"/>
            <a:chExt cx="3429000" cy="2374900"/>
          </a:xfrm>
        </p:grpSpPr>
        <p:sp>
          <p:nvSpPr>
            <p:cNvPr name="Freeform 20" id="20"/>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l="0" t="-60874" r="0" b="-60874"/>
              </a:stretch>
            </a:blipFill>
          </p:spPr>
        </p:sp>
        <p:sp>
          <p:nvSpPr>
            <p:cNvPr name="Freeform 21" id="21"/>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name="Freeform 22" id="22"/>
          <p:cNvSpPr/>
          <p:nvPr/>
        </p:nvSpPr>
        <p:spPr>
          <a:xfrm flipH="false" flipV="false" rot="856476">
            <a:off x="14898410" y="5608202"/>
            <a:ext cx="3736126" cy="4626432"/>
          </a:xfrm>
          <a:custGeom>
            <a:avLst/>
            <a:gdLst/>
            <a:ahLst/>
            <a:cxnLst/>
            <a:rect r="r" b="b" t="t" l="l"/>
            <a:pathLst>
              <a:path h="4626432" w="3736126">
                <a:moveTo>
                  <a:pt x="0" y="0"/>
                </a:moveTo>
                <a:lnTo>
                  <a:pt x="3736126" y="0"/>
                </a:lnTo>
                <a:lnTo>
                  <a:pt x="3736126" y="4626432"/>
                </a:lnTo>
                <a:lnTo>
                  <a:pt x="0" y="4626432"/>
                </a:lnTo>
                <a:lnTo>
                  <a:pt x="0" y="0"/>
                </a:lnTo>
                <a:close/>
              </a:path>
            </a:pathLst>
          </a:custGeom>
          <a:blipFill>
            <a:blip r:embed="rId11"/>
            <a:stretch>
              <a:fillRect l="-31178" t="0" r="-31178" b="0"/>
            </a:stretch>
          </a:blipFill>
        </p:spPr>
      </p:sp>
      <p:sp>
        <p:nvSpPr>
          <p:cNvPr name="TextBox 23" id="23"/>
          <p:cNvSpPr txBox="true"/>
          <p:nvPr/>
        </p:nvSpPr>
        <p:spPr>
          <a:xfrm rot="0">
            <a:off x="3408333" y="1391065"/>
            <a:ext cx="11524272" cy="6858432"/>
          </a:xfrm>
          <a:prstGeom prst="rect">
            <a:avLst/>
          </a:prstGeom>
        </p:spPr>
        <p:txBody>
          <a:bodyPr anchor="t" rtlCol="false" tIns="0" lIns="0" bIns="0" rIns="0">
            <a:spAutoFit/>
          </a:bodyPr>
          <a:lstStyle/>
          <a:p>
            <a:pPr algn="l">
              <a:lnSpc>
                <a:spcPts val="6801"/>
              </a:lnSpc>
              <a:spcBef>
                <a:spcPct val="0"/>
              </a:spcBef>
            </a:pPr>
            <a:r>
              <a:rPr lang="en-US" sz="4857">
                <a:solidFill>
                  <a:srgbClr val="000000"/>
                </a:solidFill>
                <a:latin typeface="Anastasia Script"/>
                <a:ea typeface="Anastasia Script"/>
                <a:cs typeface="Anastasia Script"/>
                <a:sym typeface="Anastasia Script"/>
              </a:rPr>
              <a:t>2011 року з’явилися дві книжки: “Мадонна перехресть” і поетична збірка “Річка Геракліта”, до якої ввійшли раніше написані вірші та 50 нових віршів. Через рік у видавництві ”А-ба-ба-ба-га-ла-ма-га” з’явилася збірка поезій “Триста поезій. Вибрані вірші”. Відтоді поетеса не видавала нових творів, хоча зізнавалася, що майже написала роман-продовження “Записок” від імені жінки.</a:t>
            </a:r>
          </a:p>
        </p:txBody>
      </p:sp>
      <p:sp>
        <p:nvSpPr>
          <p:cNvPr name="Freeform 24" id="24"/>
          <p:cNvSpPr/>
          <p:nvPr/>
        </p:nvSpPr>
        <p:spPr>
          <a:xfrm flipH="false" flipV="false" rot="0">
            <a:off x="5159845" y="7612132"/>
            <a:ext cx="7300452" cy="4114800"/>
          </a:xfrm>
          <a:custGeom>
            <a:avLst/>
            <a:gdLst/>
            <a:ahLst/>
            <a:cxnLst/>
            <a:rect r="r" b="b" t="t" l="l"/>
            <a:pathLst>
              <a:path h="4114800" w="7300452">
                <a:moveTo>
                  <a:pt x="0" y="0"/>
                </a:moveTo>
                <a:lnTo>
                  <a:pt x="7300451" y="0"/>
                </a:lnTo>
                <a:lnTo>
                  <a:pt x="730045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379910" y="3497332"/>
            <a:ext cx="3682746" cy="8229600"/>
          </a:xfrm>
          <a:custGeom>
            <a:avLst/>
            <a:gdLst/>
            <a:ahLst/>
            <a:cxnLst/>
            <a:rect r="r" b="b" t="t" l="l"/>
            <a:pathLst>
              <a:path h="8229600" w="3682746">
                <a:moveTo>
                  <a:pt x="0" y="0"/>
                </a:moveTo>
                <a:lnTo>
                  <a:pt x="3682746" y="0"/>
                </a:lnTo>
                <a:lnTo>
                  <a:pt x="3682746" y="8229600"/>
                </a:lnTo>
                <a:lnTo>
                  <a:pt x="0" y="8229600"/>
                </a:lnTo>
                <a:lnTo>
                  <a:pt x="0" y="0"/>
                </a:lnTo>
                <a:close/>
              </a:path>
            </a:pathLst>
          </a:custGeom>
          <a:blipFill>
            <a:blip r:embed="rId14"/>
            <a:stretch>
              <a:fillRect l="0" t="0" r="0" b="0"/>
            </a:stretch>
          </a:blipFill>
        </p:spPr>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name="Group 3" id="3"/>
          <p:cNvGrpSpPr>
            <a:grpSpLocks noChangeAspect="true"/>
          </p:cNvGrpSpPr>
          <p:nvPr/>
        </p:nvGrpSpPr>
        <p:grpSpPr>
          <a:xfrm rot="1287677">
            <a:off x="15496393" y="-4956871"/>
            <a:ext cx="12724547" cy="8812927"/>
            <a:chOff x="0" y="0"/>
            <a:chExt cx="3429000" cy="2374900"/>
          </a:xfrm>
        </p:grpSpPr>
        <p:sp>
          <p:nvSpPr>
            <p:cNvPr name="Freeform 4" id="4"/>
            <p:cNvSpPr/>
            <p:nvPr/>
          </p:nvSpPr>
          <p:spPr>
            <a:xfrm flipH="true" flipV="false" rot="0">
              <a:off x="59944" y="76200"/>
              <a:ext cx="3340100" cy="2235200"/>
            </a:xfrm>
            <a:custGeom>
              <a:avLst/>
              <a:gdLst/>
              <a:ahLst/>
              <a:cxnLst/>
              <a:rect r="r" b="b" t="t" l="l"/>
              <a:pathLst>
                <a:path h="2235200" w="33401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3"/>
              <a:stretch>
                <a:fillRect l="0" t="-60874" r="0" b="-60874"/>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1733462">
            <a:off x="-4688435" y="3480464"/>
            <a:ext cx="9096145" cy="6299923"/>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0" t="-35876" r="0" b="-35876"/>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name="Freeform 9" id="9"/>
          <p:cNvSpPr/>
          <p:nvPr/>
        </p:nvSpPr>
        <p:spPr>
          <a:xfrm flipH="false" flipV="true" rot="-10800000">
            <a:off x="3036455" y="1397057"/>
            <a:ext cx="11784232" cy="7861243"/>
          </a:xfrm>
          <a:custGeom>
            <a:avLst/>
            <a:gdLst/>
            <a:ahLst/>
            <a:cxnLst/>
            <a:rect r="r" b="b" t="t" l="l"/>
            <a:pathLst>
              <a:path h="7861243" w="11784232">
                <a:moveTo>
                  <a:pt x="0" y="7861243"/>
                </a:moveTo>
                <a:lnTo>
                  <a:pt x="11784232" y="7861243"/>
                </a:lnTo>
                <a:lnTo>
                  <a:pt x="11784232" y="0"/>
                </a:lnTo>
                <a:lnTo>
                  <a:pt x="0" y="0"/>
                </a:lnTo>
                <a:lnTo>
                  <a:pt x="0" y="7861243"/>
                </a:lnTo>
                <a:close/>
              </a:path>
            </a:pathLst>
          </a:custGeom>
          <a:blipFill>
            <a:blip r:embed="rId6"/>
            <a:stretch>
              <a:fillRect l="0" t="0" r="0" b="0"/>
            </a:stretch>
          </a:blipFill>
        </p:spPr>
      </p:sp>
      <p:sp>
        <p:nvSpPr>
          <p:cNvPr name="Freeform 10" id="10"/>
          <p:cNvSpPr/>
          <p:nvPr/>
        </p:nvSpPr>
        <p:spPr>
          <a:xfrm flipH="false" flipV="false" rot="0">
            <a:off x="3806109" y="646023"/>
            <a:ext cx="1460924" cy="2058208"/>
          </a:xfrm>
          <a:custGeom>
            <a:avLst/>
            <a:gdLst/>
            <a:ahLst/>
            <a:cxnLst/>
            <a:rect r="r" b="b" t="t" l="l"/>
            <a:pathLst>
              <a:path h="2058208" w="1460924">
                <a:moveTo>
                  <a:pt x="0" y="0"/>
                </a:moveTo>
                <a:lnTo>
                  <a:pt x="1460924" y="0"/>
                </a:lnTo>
                <a:lnTo>
                  <a:pt x="1460924" y="2058208"/>
                </a:lnTo>
                <a:lnTo>
                  <a:pt x="0" y="2058208"/>
                </a:lnTo>
                <a:lnTo>
                  <a:pt x="0" y="0"/>
                </a:lnTo>
                <a:close/>
              </a:path>
            </a:pathLst>
          </a:custGeom>
          <a:blipFill>
            <a:blip r:embed="rId7"/>
            <a:stretch>
              <a:fillRect l="0" t="0" r="0" b="0"/>
            </a:stretch>
          </a:blipFill>
        </p:spPr>
      </p:sp>
      <p:grpSp>
        <p:nvGrpSpPr>
          <p:cNvPr name="Group 11" id="11"/>
          <p:cNvGrpSpPr/>
          <p:nvPr/>
        </p:nvGrpSpPr>
        <p:grpSpPr>
          <a:xfrm rot="0">
            <a:off x="4536571" y="3257222"/>
            <a:ext cx="9214857" cy="193081"/>
            <a:chOff x="0" y="0"/>
            <a:chExt cx="12286476" cy="257441"/>
          </a:xfrm>
        </p:grpSpPr>
        <p:sp>
          <p:nvSpPr>
            <p:cNvPr name="Freeform 12" id="12"/>
            <p:cNvSpPr/>
            <p:nvPr/>
          </p:nvSpPr>
          <p:spPr>
            <a:xfrm flipH="false" flipV="false" rot="0">
              <a:off x="0" y="0"/>
              <a:ext cx="4174821" cy="197665"/>
            </a:xfrm>
            <a:custGeom>
              <a:avLst/>
              <a:gdLst/>
              <a:ahLst/>
              <a:cxnLst/>
              <a:rect r="r" b="b" t="t" l="l"/>
              <a:pathLst>
                <a:path h="197665" w="4174821">
                  <a:moveTo>
                    <a:pt x="0" y="0"/>
                  </a:moveTo>
                  <a:lnTo>
                    <a:pt x="4174821" y="0"/>
                  </a:lnTo>
                  <a:lnTo>
                    <a:pt x="4174821"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l="-53181" t="0" r="0" b="0"/>
              </a:stretch>
            </a:blipFill>
          </p:spPr>
        </p:sp>
        <p:sp>
          <p:nvSpPr>
            <p:cNvPr name="Freeform 13" id="13"/>
            <p:cNvSpPr/>
            <p:nvPr/>
          </p:nvSpPr>
          <p:spPr>
            <a:xfrm flipH="false" flipV="false" rot="0">
              <a:off x="3946221" y="29888"/>
              <a:ext cx="6395056" cy="197665"/>
            </a:xfrm>
            <a:custGeom>
              <a:avLst/>
              <a:gdLst/>
              <a:ahLst/>
              <a:cxnLst/>
              <a:rect r="r" b="b" t="t" l="l"/>
              <a:pathLst>
                <a:path h="197665" w="6395056">
                  <a:moveTo>
                    <a:pt x="0" y="0"/>
                  </a:moveTo>
                  <a:lnTo>
                    <a:pt x="6395056" y="0"/>
                  </a:lnTo>
                  <a:lnTo>
                    <a:pt x="6395056"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0112677" y="59776"/>
              <a:ext cx="2173799" cy="197665"/>
            </a:xfrm>
            <a:custGeom>
              <a:avLst/>
              <a:gdLst/>
              <a:ahLst/>
              <a:cxnLst/>
              <a:rect r="r" b="b" t="t" l="l"/>
              <a:pathLst>
                <a:path h="197665" w="2173799">
                  <a:moveTo>
                    <a:pt x="0" y="0"/>
                  </a:moveTo>
                  <a:lnTo>
                    <a:pt x="2173799" y="0"/>
                  </a:lnTo>
                  <a:lnTo>
                    <a:pt x="2173799"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l="0" t="0" r="-194188" b="0"/>
              </a:stretch>
            </a:blipFill>
          </p:spPr>
        </p:sp>
      </p:grpSp>
      <p:sp>
        <p:nvSpPr>
          <p:cNvPr name="TextBox 15" id="15"/>
          <p:cNvSpPr txBox="true"/>
          <p:nvPr/>
        </p:nvSpPr>
        <p:spPr>
          <a:xfrm rot="0">
            <a:off x="4809560" y="3877268"/>
            <a:ext cx="9807787" cy="2493818"/>
          </a:xfrm>
          <a:prstGeom prst="rect">
            <a:avLst/>
          </a:prstGeom>
        </p:spPr>
        <p:txBody>
          <a:bodyPr anchor="t" rtlCol="false" tIns="0" lIns="0" bIns="0" rIns="0">
            <a:spAutoFit/>
          </a:bodyPr>
          <a:lstStyle/>
          <a:p>
            <a:pPr algn="l">
              <a:lnSpc>
                <a:spcPts val="6508"/>
              </a:lnSpc>
            </a:pPr>
            <a:r>
              <a:rPr lang="en-US" sz="5165" spc="-113">
                <a:solidFill>
                  <a:srgbClr val="000000"/>
                </a:solidFill>
                <a:latin typeface="Nautilius Pompilius"/>
                <a:ea typeface="Nautilius Pompilius"/>
                <a:cs typeface="Nautilius Pompilius"/>
                <a:sym typeface="Nautilius Pompilius"/>
              </a:rPr>
              <a:t>Поезія Ліни Костенко і літературна спадщина продовжують вражати і надихати покоління за поколінням.</a:t>
            </a:r>
          </a:p>
        </p:txBody>
      </p:sp>
      <p:grpSp>
        <p:nvGrpSpPr>
          <p:cNvPr name="Group 16" id="16"/>
          <p:cNvGrpSpPr/>
          <p:nvPr/>
        </p:nvGrpSpPr>
        <p:grpSpPr>
          <a:xfrm rot="745264">
            <a:off x="13571059" y="5652999"/>
            <a:ext cx="3539486" cy="3867148"/>
            <a:chOff x="0" y="0"/>
            <a:chExt cx="4719314" cy="5156198"/>
          </a:xfrm>
        </p:grpSpPr>
        <p:sp>
          <p:nvSpPr>
            <p:cNvPr name="Freeform 17" id="17"/>
            <p:cNvSpPr/>
            <p:nvPr/>
          </p:nvSpPr>
          <p:spPr>
            <a:xfrm flipH="false" flipV="false" rot="0">
              <a:off x="0" y="3917378"/>
              <a:ext cx="4719314" cy="1238820"/>
            </a:xfrm>
            <a:custGeom>
              <a:avLst/>
              <a:gdLst/>
              <a:ahLst/>
              <a:cxnLst/>
              <a:rect r="r" b="b" t="t" l="l"/>
              <a:pathLst>
                <a:path h="1238820" w="4719314">
                  <a:moveTo>
                    <a:pt x="0" y="0"/>
                  </a:moveTo>
                  <a:lnTo>
                    <a:pt x="4719314" y="0"/>
                  </a:lnTo>
                  <a:lnTo>
                    <a:pt x="4719314" y="1238820"/>
                  </a:lnTo>
                  <a:lnTo>
                    <a:pt x="0" y="1238820"/>
                  </a:lnTo>
                  <a:lnTo>
                    <a:pt x="0" y="0"/>
                  </a:lnTo>
                  <a:close/>
                </a:path>
              </a:pathLst>
            </a:custGeom>
            <a:blipFill>
              <a:blip r:embed="rId10"/>
              <a:stretch>
                <a:fillRect l="0" t="0" r="0" b="0"/>
              </a:stretch>
            </a:blipFill>
          </p:spPr>
        </p:sp>
        <p:grpSp>
          <p:nvGrpSpPr>
            <p:cNvPr name="Group 18" id="18"/>
            <p:cNvGrpSpPr>
              <a:grpSpLocks noChangeAspect="true"/>
            </p:cNvGrpSpPr>
            <p:nvPr/>
          </p:nvGrpSpPr>
          <p:grpSpPr>
            <a:xfrm rot="0">
              <a:off x="183874" y="0"/>
              <a:ext cx="4535440" cy="4531193"/>
              <a:chOff x="0" y="0"/>
              <a:chExt cx="3255264" cy="3252216"/>
            </a:xfrm>
          </p:grpSpPr>
          <p:sp>
            <p:nvSpPr>
              <p:cNvPr name="Freeform 19" id="19"/>
              <p:cNvSpPr/>
              <p:nvPr/>
            </p:nvSpPr>
            <p:spPr>
              <a:xfrm flipH="false" flipV="false" rot="0">
                <a:off x="0" y="0"/>
                <a:ext cx="3255264" cy="3252216"/>
              </a:xfrm>
              <a:custGeom>
                <a:avLst/>
                <a:gdLst/>
                <a:ahLst/>
                <a:cxnLst/>
                <a:rect r="r" b="b" t="t" l="l"/>
                <a:pathLst>
                  <a:path h="3252216" w="3255264">
                    <a:moveTo>
                      <a:pt x="3255264" y="3252216"/>
                    </a:moveTo>
                    <a:lnTo>
                      <a:pt x="0" y="3252216"/>
                    </a:lnTo>
                    <a:lnTo>
                      <a:pt x="0" y="0"/>
                    </a:lnTo>
                    <a:lnTo>
                      <a:pt x="3255264" y="0"/>
                    </a:lnTo>
                    <a:lnTo>
                      <a:pt x="3255264" y="3252216"/>
                    </a:lnTo>
                    <a:close/>
                  </a:path>
                </a:pathLst>
              </a:custGeom>
              <a:blipFill>
                <a:blip r:embed="rId11"/>
                <a:stretch>
                  <a:fillRect l="-15" t="0" r="-15" b="0"/>
                </a:stretch>
              </a:blipFill>
            </p:spPr>
          </p:sp>
          <p:sp>
            <p:nvSpPr>
              <p:cNvPr name="Freeform 20" id="20"/>
              <p:cNvSpPr/>
              <p:nvPr/>
            </p:nvSpPr>
            <p:spPr>
              <a:xfrm flipH="false" flipV="false" rot="0">
                <a:off x="178784" y="170440"/>
                <a:ext cx="2903731" cy="2875349"/>
              </a:xfrm>
              <a:custGeom>
                <a:avLst/>
                <a:gdLst/>
                <a:ahLst/>
                <a:cxnLst/>
                <a:rect r="r" b="b" t="t" l="l"/>
                <a:pathLst>
                  <a:path h="2875349" w="2903731">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2"/>
                <a:stretch>
                  <a:fillRect l="-24312" t="0" r="-24312" b="0"/>
                </a:stretch>
              </a:blipFill>
            </p:spPr>
          </p:sp>
        </p:grpSp>
      </p:grpSp>
      <p:sp>
        <p:nvSpPr>
          <p:cNvPr name="Freeform 21" id="21"/>
          <p:cNvSpPr/>
          <p:nvPr/>
        </p:nvSpPr>
        <p:spPr>
          <a:xfrm flipH="false" flipV="false" rot="-33560">
            <a:off x="14036150" y="5286120"/>
            <a:ext cx="578335" cy="589386"/>
          </a:xfrm>
          <a:custGeom>
            <a:avLst/>
            <a:gdLst/>
            <a:ahLst/>
            <a:cxnLst/>
            <a:rect r="r" b="b" t="t" l="l"/>
            <a:pathLst>
              <a:path h="589386" w="578335">
                <a:moveTo>
                  <a:pt x="0" y="0"/>
                </a:moveTo>
                <a:lnTo>
                  <a:pt x="578335" y="0"/>
                </a:lnTo>
                <a:lnTo>
                  <a:pt x="578335" y="589386"/>
                </a:lnTo>
                <a:lnTo>
                  <a:pt x="0" y="589386"/>
                </a:lnTo>
                <a:lnTo>
                  <a:pt x="0" y="0"/>
                </a:lnTo>
                <a:close/>
              </a:path>
            </a:pathLst>
          </a:custGeom>
          <a:blipFill>
            <a:blip r:embed="rId13"/>
            <a:stretch>
              <a:fillRect l="0" t="0" r="0" b="0"/>
            </a:stretch>
          </a:blipFill>
        </p:spPr>
      </p:sp>
      <p:sp>
        <p:nvSpPr>
          <p:cNvPr name="Freeform 22" id="22"/>
          <p:cNvSpPr/>
          <p:nvPr/>
        </p:nvSpPr>
        <p:spPr>
          <a:xfrm flipH="false" flipV="false" rot="-7464855">
            <a:off x="15848670" y="2239356"/>
            <a:ext cx="4501837" cy="1212497"/>
          </a:xfrm>
          <a:custGeom>
            <a:avLst/>
            <a:gdLst/>
            <a:ahLst/>
            <a:cxnLst/>
            <a:rect r="r" b="b" t="t" l="l"/>
            <a:pathLst>
              <a:path h="1212497" w="4501837">
                <a:moveTo>
                  <a:pt x="0" y="0"/>
                </a:moveTo>
                <a:lnTo>
                  <a:pt x="4501837" y="0"/>
                </a:lnTo>
                <a:lnTo>
                  <a:pt x="4501837" y="1212497"/>
                </a:lnTo>
                <a:lnTo>
                  <a:pt x="0" y="1212497"/>
                </a:lnTo>
                <a:lnTo>
                  <a:pt x="0" y="0"/>
                </a:lnTo>
                <a:close/>
              </a:path>
            </a:pathLst>
          </a:custGeom>
          <a:blipFill>
            <a:blip r:embed="rId14">
              <a:alphaModFix amt="70000"/>
            </a:blip>
            <a:stretch>
              <a:fillRect l="-38119" t="0" r="0" b="0"/>
            </a:stretch>
          </a:blipFill>
        </p:spPr>
      </p:sp>
      <p:sp>
        <p:nvSpPr>
          <p:cNvPr name="Freeform 23" id="23"/>
          <p:cNvSpPr/>
          <p:nvPr/>
        </p:nvSpPr>
        <p:spPr>
          <a:xfrm flipH="false" flipV="false" rot="-4376618">
            <a:off x="-804131" y="-877951"/>
            <a:ext cx="1472888" cy="3813303"/>
          </a:xfrm>
          <a:custGeom>
            <a:avLst/>
            <a:gdLst/>
            <a:ahLst/>
            <a:cxnLst/>
            <a:rect r="r" b="b" t="t" l="l"/>
            <a:pathLst>
              <a:path h="3813303" w="1472888">
                <a:moveTo>
                  <a:pt x="0" y="0"/>
                </a:moveTo>
                <a:lnTo>
                  <a:pt x="1472888" y="0"/>
                </a:lnTo>
                <a:lnTo>
                  <a:pt x="1472888" y="3813302"/>
                </a:lnTo>
                <a:lnTo>
                  <a:pt x="0" y="3813302"/>
                </a:lnTo>
                <a:lnTo>
                  <a:pt x="0" y="0"/>
                </a:lnTo>
                <a:close/>
              </a:path>
            </a:pathLst>
          </a:custGeom>
          <a:blipFill>
            <a:blip r:embed="rId15">
              <a:alphaModFix amt="88000"/>
            </a:blip>
            <a:stretch>
              <a:fillRect l="0" t="0" r="0" b="0"/>
            </a:stretch>
          </a:blipFill>
        </p:spPr>
      </p:sp>
      <p:sp>
        <p:nvSpPr>
          <p:cNvPr name="Freeform 24" id="24"/>
          <p:cNvSpPr/>
          <p:nvPr/>
        </p:nvSpPr>
        <p:spPr>
          <a:xfrm flipH="false" flipV="false" rot="-3311410">
            <a:off x="-722429" y="9445535"/>
            <a:ext cx="3502258" cy="1322479"/>
          </a:xfrm>
          <a:custGeom>
            <a:avLst/>
            <a:gdLst/>
            <a:ahLst/>
            <a:cxnLst/>
            <a:rect r="r" b="b" t="t" l="l"/>
            <a:pathLst>
              <a:path h="1322479" w="3502258">
                <a:moveTo>
                  <a:pt x="0" y="0"/>
                </a:moveTo>
                <a:lnTo>
                  <a:pt x="3502258" y="0"/>
                </a:lnTo>
                <a:lnTo>
                  <a:pt x="3502258" y="1322479"/>
                </a:lnTo>
                <a:lnTo>
                  <a:pt x="0" y="1322479"/>
                </a:lnTo>
                <a:lnTo>
                  <a:pt x="0" y="0"/>
                </a:lnTo>
                <a:close/>
              </a:path>
            </a:pathLst>
          </a:custGeom>
          <a:blipFill>
            <a:blip r:embed="rId14">
              <a:alphaModFix amt="70000"/>
            </a:blip>
            <a:stretch>
              <a:fillRect l="-93644" t="0" r="0" b="0"/>
            </a:stretch>
          </a:blipFill>
        </p:spPr>
      </p:sp>
      <p:sp>
        <p:nvSpPr>
          <p:cNvPr name="Freeform 25" id="25"/>
          <p:cNvSpPr/>
          <p:nvPr/>
        </p:nvSpPr>
        <p:spPr>
          <a:xfrm flipH="false" flipV="false" rot="-746716">
            <a:off x="14405798" y="312491"/>
            <a:ext cx="4603511" cy="3959013"/>
          </a:xfrm>
          <a:custGeom>
            <a:avLst/>
            <a:gdLst/>
            <a:ahLst/>
            <a:cxnLst/>
            <a:rect r="r" b="b" t="t" l="l"/>
            <a:pathLst>
              <a:path h="3959013" w="4603511">
                <a:moveTo>
                  <a:pt x="0" y="0"/>
                </a:moveTo>
                <a:lnTo>
                  <a:pt x="4603512" y="0"/>
                </a:lnTo>
                <a:lnTo>
                  <a:pt x="4603512" y="3959012"/>
                </a:lnTo>
                <a:lnTo>
                  <a:pt x="0" y="3959012"/>
                </a:lnTo>
                <a:lnTo>
                  <a:pt x="0" y="0"/>
                </a:lnTo>
                <a:close/>
              </a:path>
            </a:pathLst>
          </a:custGeom>
          <a:blipFill>
            <a:blip r:embed="rId16"/>
            <a:stretch>
              <a:fillRect l="-28999" t="0" r="0" b="0"/>
            </a:stretch>
          </a:blipFill>
        </p:spPr>
      </p:sp>
      <p:sp>
        <p:nvSpPr>
          <p:cNvPr name="Freeform 26" id="26"/>
          <p:cNvSpPr/>
          <p:nvPr/>
        </p:nvSpPr>
        <p:spPr>
          <a:xfrm flipH="false" flipV="false" rot="-616399">
            <a:off x="3036455" y="6482475"/>
            <a:ext cx="2434193" cy="5439537"/>
          </a:xfrm>
          <a:custGeom>
            <a:avLst/>
            <a:gdLst/>
            <a:ahLst/>
            <a:cxnLst/>
            <a:rect r="r" b="b" t="t" l="l"/>
            <a:pathLst>
              <a:path h="5439537" w="2434193">
                <a:moveTo>
                  <a:pt x="0" y="0"/>
                </a:moveTo>
                <a:lnTo>
                  <a:pt x="2434193" y="0"/>
                </a:lnTo>
                <a:lnTo>
                  <a:pt x="2434193" y="5439537"/>
                </a:lnTo>
                <a:lnTo>
                  <a:pt x="0" y="5439537"/>
                </a:lnTo>
                <a:lnTo>
                  <a:pt x="0" y="0"/>
                </a:lnTo>
                <a:close/>
              </a:path>
            </a:pathLst>
          </a:custGeom>
          <a:blipFill>
            <a:blip r:embed="rId17"/>
            <a:stretch>
              <a:fillRect l="0" t="0" r="0" b="0"/>
            </a:stretch>
          </a:blipFill>
        </p:spPr>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name="Group 3" id="3"/>
          <p:cNvGrpSpPr/>
          <p:nvPr/>
        </p:nvGrpSpPr>
        <p:grpSpPr>
          <a:xfrm rot="0">
            <a:off x="734279" y="637412"/>
            <a:ext cx="16819441" cy="9514689"/>
            <a:chOff x="0" y="0"/>
            <a:chExt cx="22425921" cy="12686252"/>
          </a:xfrm>
        </p:grpSpPr>
        <p:sp>
          <p:nvSpPr>
            <p:cNvPr name="Freeform 4" id="4"/>
            <p:cNvSpPr/>
            <p:nvPr/>
          </p:nvSpPr>
          <p:spPr>
            <a:xfrm flipH="true" flipV="false" rot="0">
              <a:off x="18129687" y="63500"/>
              <a:ext cx="4296235" cy="12622752"/>
            </a:xfrm>
            <a:custGeom>
              <a:avLst/>
              <a:gdLst/>
              <a:ahLst/>
              <a:cxnLst/>
              <a:rect r="r" b="b" t="t" l="l"/>
              <a:pathLst>
                <a:path h="12622752" w="4296235">
                  <a:moveTo>
                    <a:pt x="4296234" y="0"/>
                  </a:moveTo>
                  <a:lnTo>
                    <a:pt x="0" y="0"/>
                  </a:lnTo>
                  <a:lnTo>
                    <a:pt x="0" y="12622752"/>
                  </a:lnTo>
                  <a:lnTo>
                    <a:pt x="4296234" y="12622752"/>
                  </a:lnTo>
                  <a:lnTo>
                    <a:pt x="4296234" y="0"/>
                  </a:lnTo>
                  <a:close/>
                </a:path>
              </a:pathLst>
            </a:custGeom>
            <a:blipFill>
              <a:blip r:embed="rId3"/>
              <a:stretch>
                <a:fillRect l="0" t="0" r="-340429" b="0"/>
              </a:stretch>
            </a:blipFill>
          </p:spPr>
        </p:sp>
        <p:sp>
          <p:nvSpPr>
            <p:cNvPr name="Freeform 5" id="5"/>
            <p:cNvSpPr/>
            <p:nvPr/>
          </p:nvSpPr>
          <p:spPr>
            <a:xfrm flipH="true" flipV="false" rot="0">
              <a:off x="0" y="0"/>
              <a:ext cx="18921873" cy="12622752"/>
            </a:xfrm>
            <a:custGeom>
              <a:avLst/>
              <a:gdLst/>
              <a:ahLst/>
              <a:cxnLst/>
              <a:rect r="r" b="b" t="t" l="l"/>
              <a:pathLst>
                <a:path h="12622752" w="18921873">
                  <a:moveTo>
                    <a:pt x="18921873" y="0"/>
                  </a:moveTo>
                  <a:lnTo>
                    <a:pt x="0" y="0"/>
                  </a:lnTo>
                  <a:lnTo>
                    <a:pt x="0" y="12622752"/>
                  </a:lnTo>
                  <a:lnTo>
                    <a:pt x="18921873" y="12622752"/>
                  </a:lnTo>
                  <a:lnTo>
                    <a:pt x="18921873" y="0"/>
                  </a:lnTo>
                  <a:close/>
                </a:path>
              </a:pathLst>
            </a:custGeom>
            <a:blipFill>
              <a:blip r:embed="rId3"/>
              <a:stretch>
                <a:fillRect l="0" t="0" r="0" b="0"/>
              </a:stretch>
            </a:blipFill>
          </p:spPr>
        </p:sp>
      </p:grpSp>
      <p:sp>
        <p:nvSpPr>
          <p:cNvPr name="Freeform 6" id="6"/>
          <p:cNvSpPr/>
          <p:nvPr/>
        </p:nvSpPr>
        <p:spPr>
          <a:xfrm flipH="false" flipV="false" rot="-68087">
            <a:off x="9152479" y="596354"/>
            <a:ext cx="848479" cy="864692"/>
          </a:xfrm>
          <a:custGeom>
            <a:avLst/>
            <a:gdLst/>
            <a:ahLst/>
            <a:cxnLst/>
            <a:rect r="r" b="b" t="t" l="l"/>
            <a:pathLst>
              <a:path h="864692" w="848479">
                <a:moveTo>
                  <a:pt x="0" y="0"/>
                </a:moveTo>
                <a:lnTo>
                  <a:pt x="848479" y="0"/>
                </a:lnTo>
                <a:lnTo>
                  <a:pt x="848479" y="864692"/>
                </a:lnTo>
                <a:lnTo>
                  <a:pt x="0" y="864692"/>
                </a:lnTo>
                <a:lnTo>
                  <a:pt x="0" y="0"/>
                </a:lnTo>
                <a:close/>
              </a:path>
            </a:pathLst>
          </a:custGeom>
          <a:blipFill>
            <a:blip r:embed="rId4"/>
            <a:stretch>
              <a:fillRect l="0" t="0" r="0" b="0"/>
            </a:stretch>
          </a:blipFill>
        </p:spPr>
      </p:sp>
      <p:sp>
        <p:nvSpPr>
          <p:cNvPr name="Freeform 7" id="7"/>
          <p:cNvSpPr/>
          <p:nvPr/>
        </p:nvSpPr>
        <p:spPr>
          <a:xfrm flipH="false" flipV="false" rot="0">
            <a:off x="10983996" y="2938516"/>
            <a:ext cx="6440948" cy="4912481"/>
          </a:xfrm>
          <a:custGeom>
            <a:avLst/>
            <a:gdLst/>
            <a:ahLst/>
            <a:cxnLst/>
            <a:rect r="r" b="b" t="t" l="l"/>
            <a:pathLst>
              <a:path h="4912481" w="6440948">
                <a:moveTo>
                  <a:pt x="0" y="0"/>
                </a:moveTo>
                <a:lnTo>
                  <a:pt x="6440949" y="0"/>
                </a:lnTo>
                <a:lnTo>
                  <a:pt x="6440949" y="4912481"/>
                </a:lnTo>
                <a:lnTo>
                  <a:pt x="0" y="4912481"/>
                </a:lnTo>
                <a:lnTo>
                  <a:pt x="0" y="0"/>
                </a:lnTo>
                <a:close/>
              </a:path>
            </a:pathLst>
          </a:custGeom>
          <a:blipFill>
            <a:blip r:embed="rId5"/>
            <a:stretch>
              <a:fillRect l="0" t="0" r="0" b="0"/>
            </a:stretch>
          </a:blipFill>
        </p:spPr>
      </p:sp>
      <p:sp>
        <p:nvSpPr>
          <p:cNvPr name="TextBox 8" id="8"/>
          <p:cNvSpPr txBox="true"/>
          <p:nvPr/>
        </p:nvSpPr>
        <p:spPr>
          <a:xfrm rot="0">
            <a:off x="1566582" y="2032115"/>
            <a:ext cx="9213716" cy="8021898"/>
          </a:xfrm>
          <a:prstGeom prst="rect">
            <a:avLst/>
          </a:prstGeom>
        </p:spPr>
        <p:txBody>
          <a:bodyPr anchor="t" rtlCol="false" tIns="0" lIns="0" bIns="0" rIns="0">
            <a:spAutoFit/>
          </a:bodyPr>
          <a:lstStyle/>
          <a:p>
            <a:pPr algn="ctr">
              <a:lnSpc>
                <a:spcPts val="6159"/>
              </a:lnSpc>
            </a:pPr>
            <a:r>
              <a:rPr lang="en-US" sz="4399" spc="-43">
                <a:solidFill>
                  <a:srgbClr val="000000"/>
                </a:solidFill>
                <a:latin typeface="Anastasia Script"/>
                <a:ea typeface="Anastasia Script"/>
                <a:cs typeface="Anastasia Script"/>
                <a:sym typeface="Anastasia Script"/>
              </a:rPr>
              <a:t>19 березня – день народження великої поетеси, великої українки Ліни Костенко.</a:t>
            </a:r>
          </a:p>
          <a:p>
            <a:pPr algn="ctr">
              <a:lnSpc>
                <a:spcPts val="6439"/>
              </a:lnSpc>
            </a:pPr>
            <a:r>
              <a:rPr lang="en-US" sz="4599" spc="-45">
                <a:solidFill>
                  <a:srgbClr val="000000"/>
                </a:solidFill>
                <a:latin typeface="Anastasia Script"/>
                <a:ea typeface="Anastasia Script"/>
                <a:cs typeface="Anastasia Script"/>
                <a:sym typeface="Anastasia Script"/>
              </a:rPr>
              <a:t>Ліна Костенко авторка понад 15 поетичних збірок, автор найвідоміших в Україні романів у віршах. Її вислови та рядки завжди влучні, вони проймають до мурашок, змушують думати, відчувати, розуміти. Ці слова завжди заряджають енергією, надихають змінюватися та змінювати світ навколо себе.</a:t>
            </a:r>
          </a:p>
          <a:p>
            <a:pPr algn="ctr">
              <a:lnSpc>
                <a:spcPts val="6236"/>
              </a:lnSpc>
              <a:spcBef>
                <a:spcPct val="0"/>
              </a:spcBef>
            </a:pP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name="Group 3" id="3"/>
          <p:cNvGrpSpPr>
            <a:grpSpLocks noChangeAspect="true"/>
          </p:cNvGrpSpPr>
          <p:nvPr/>
        </p:nvGrpSpPr>
        <p:grpSpPr>
          <a:xfrm rot="-9182015">
            <a:off x="12771891" y="-1179747"/>
            <a:ext cx="7989165" cy="5533237"/>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50618" r="0" b="-50618"/>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9182015">
            <a:off x="-2129275" y="5713122"/>
            <a:ext cx="7989165" cy="5533237"/>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50618" r="0" b="-50618"/>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name="Freeform 9" id="9"/>
          <p:cNvSpPr/>
          <p:nvPr/>
        </p:nvSpPr>
        <p:spPr>
          <a:xfrm flipH="true" flipV="true" rot="-10800000">
            <a:off x="2916200" y="496588"/>
            <a:ext cx="15371800" cy="10254504"/>
          </a:xfrm>
          <a:custGeom>
            <a:avLst/>
            <a:gdLst/>
            <a:ahLst/>
            <a:cxnLst/>
            <a:rect r="r" b="b" t="t" l="l"/>
            <a:pathLst>
              <a:path h="10254504" w="15371800">
                <a:moveTo>
                  <a:pt x="15371800" y="10254503"/>
                </a:moveTo>
                <a:lnTo>
                  <a:pt x="0" y="10254503"/>
                </a:lnTo>
                <a:lnTo>
                  <a:pt x="0" y="0"/>
                </a:lnTo>
                <a:lnTo>
                  <a:pt x="15371800" y="0"/>
                </a:lnTo>
                <a:lnTo>
                  <a:pt x="15371800" y="10254503"/>
                </a:lnTo>
                <a:close/>
              </a:path>
            </a:pathLst>
          </a:custGeom>
          <a:blipFill>
            <a:blip r:embed="rId5"/>
            <a:stretch>
              <a:fillRect l="0" t="0" r="0" b="0"/>
            </a:stretch>
          </a:blipFill>
        </p:spPr>
      </p:sp>
      <p:sp>
        <p:nvSpPr>
          <p:cNvPr name="Freeform 10" id="10"/>
          <p:cNvSpPr/>
          <p:nvPr/>
        </p:nvSpPr>
        <p:spPr>
          <a:xfrm flipH="false" flipV="false" rot="-68087">
            <a:off x="8817133" y="787786"/>
            <a:ext cx="706674" cy="720177"/>
          </a:xfrm>
          <a:custGeom>
            <a:avLst/>
            <a:gdLst/>
            <a:ahLst/>
            <a:cxnLst/>
            <a:rect r="r" b="b" t="t" l="l"/>
            <a:pathLst>
              <a:path h="720177" w="706674">
                <a:moveTo>
                  <a:pt x="0" y="0"/>
                </a:moveTo>
                <a:lnTo>
                  <a:pt x="706673" y="0"/>
                </a:lnTo>
                <a:lnTo>
                  <a:pt x="706673" y="720177"/>
                </a:lnTo>
                <a:lnTo>
                  <a:pt x="0" y="720177"/>
                </a:lnTo>
                <a:lnTo>
                  <a:pt x="0" y="0"/>
                </a:lnTo>
                <a:close/>
              </a:path>
            </a:pathLst>
          </a:custGeom>
          <a:blipFill>
            <a:blip r:embed="rId6"/>
            <a:stretch>
              <a:fillRect l="0" t="0" r="0" b="0"/>
            </a:stretch>
          </a:blipFill>
        </p:spPr>
      </p:sp>
      <p:grpSp>
        <p:nvGrpSpPr>
          <p:cNvPr name="Group 11" id="11"/>
          <p:cNvGrpSpPr/>
          <p:nvPr/>
        </p:nvGrpSpPr>
        <p:grpSpPr>
          <a:xfrm rot="0">
            <a:off x="3797375" y="9572992"/>
            <a:ext cx="10025391" cy="193081"/>
            <a:chOff x="0" y="0"/>
            <a:chExt cx="13367188" cy="257441"/>
          </a:xfrm>
        </p:grpSpPr>
        <p:sp>
          <p:nvSpPr>
            <p:cNvPr name="Freeform 12" id="12"/>
            <p:cNvSpPr/>
            <p:nvPr/>
          </p:nvSpPr>
          <p:spPr>
            <a:xfrm flipH="false" flipV="false" rot="0">
              <a:off x="0" y="0"/>
              <a:ext cx="5255533" cy="197665"/>
            </a:xfrm>
            <a:custGeom>
              <a:avLst/>
              <a:gdLst/>
              <a:ahLst/>
              <a:cxnLst/>
              <a:rect r="r" b="b" t="t" l="l"/>
              <a:pathLst>
                <a:path h="197665" w="5255533">
                  <a:moveTo>
                    <a:pt x="0" y="0"/>
                  </a:moveTo>
                  <a:lnTo>
                    <a:pt x="5255533" y="0"/>
                  </a:lnTo>
                  <a:lnTo>
                    <a:pt x="5255533"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21682" t="0" r="0" b="0"/>
              </a:stretch>
            </a:blipFill>
          </p:spPr>
        </p:sp>
        <p:sp>
          <p:nvSpPr>
            <p:cNvPr name="Freeform 13" id="13"/>
            <p:cNvSpPr/>
            <p:nvPr/>
          </p:nvSpPr>
          <p:spPr>
            <a:xfrm flipH="false" flipV="false" rot="0">
              <a:off x="5026933" y="29888"/>
              <a:ext cx="6395056" cy="197665"/>
            </a:xfrm>
            <a:custGeom>
              <a:avLst/>
              <a:gdLst/>
              <a:ahLst/>
              <a:cxnLst/>
              <a:rect r="r" b="b" t="t" l="l"/>
              <a:pathLst>
                <a:path h="197665" w="6395056">
                  <a:moveTo>
                    <a:pt x="0" y="0"/>
                  </a:moveTo>
                  <a:lnTo>
                    <a:pt x="6395057" y="0"/>
                  </a:lnTo>
                  <a:lnTo>
                    <a:pt x="6395057"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11193390" y="59776"/>
              <a:ext cx="2173799" cy="197665"/>
            </a:xfrm>
            <a:custGeom>
              <a:avLst/>
              <a:gdLst/>
              <a:ahLst/>
              <a:cxnLst/>
              <a:rect r="r" b="b" t="t" l="l"/>
              <a:pathLst>
                <a:path h="197665" w="2173799">
                  <a:moveTo>
                    <a:pt x="0" y="0"/>
                  </a:moveTo>
                  <a:lnTo>
                    <a:pt x="2173798" y="0"/>
                  </a:lnTo>
                  <a:lnTo>
                    <a:pt x="2173798"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0" t="0" r="-194188" b="0"/>
              </a:stretch>
            </a:blipFill>
          </p:spPr>
        </p:sp>
      </p:grpSp>
      <p:sp>
        <p:nvSpPr>
          <p:cNvPr name="Freeform 15" id="15"/>
          <p:cNvSpPr/>
          <p:nvPr/>
        </p:nvSpPr>
        <p:spPr>
          <a:xfrm flipH="false" flipV="false" rot="0">
            <a:off x="620861" y="878676"/>
            <a:ext cx="2778049" cy="3323838"/>
          </a:xfrm>
          <a:custGeom>
            <a:avLst/>
            <a:gdLst/>
            <a:ahLst/>
            <a:cxnLst/>
            <a:rect r="r" b="b" t="t" l="l"/>
            <a:pathLst>
              <a:path h="3323838" w="2778049">
                <a:moveTo>
                  <a:pt x="0" y="0"/>
                </a:moveTo>
                <a:lnTo>
                  <a:pt x="2778049" y="0"/>
                </a:lnTo>
                <a:lnTo>
                  <a:pt x="2778049" y="3323838"/>
                </a:lnTo>
                <a:lnTo>
                  <a:pt x="0" y="3323838"/>
                </a:lnTo>
                <a:lnTo>
                  <a:pt x="0" y="0"/>
                </a:lnTo>
                <a:close/>
              </a:path>
            </a:pathLst>
          </a:custGeom>
          <a:blipFill>
            <a:blip r:embed="rId9"/>
            <a:stretch>
              <a:fillRect l="0" t="0" r="0" b="-160169"/>
            </a:stretch>
          </a:blipFill>
        </p:spPr>
      </p:sp>
      <p:grpSp>
        <p:nvGrpSpPr>
          <p:cNvPr name="Group 16" id="16"/>
          <p:cNvGrpSpPr>
            <a:grpSpLocks noChangeAspect="true"/>
          </p:cNvGrpSpPr>
          <p:nvPr/>
        </p:nvGrpSpPr>
        <p:grpSpPr>
          <a:xfrm rot="-6779253">
            <a:off x="-4703552" y="9484859"/>
            <a:ext cx="9902571" cy="6858447"/>
            <a:chOff x="0" y="0"/>
            <a:chExt cx="3429000" cy="2374900"/>
          </a:xfrm>
        </p:grpSpPr>
        <p:sp>
          <p:nvSpPr>
            <p:cNvPr name="Freeform 17" id="1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l="0" t="-60874" r="0" b="-60874"/>
              </a:stretch>
            </a:blipFill>
          </p:spPr>
        </p:sp>
        <p:sp>
          <p:nvSpPr>
            <p:cNvPr name="Freeform 18" id="1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19" id="19"/>
          <p:cNvGrpSpPr>
            <a:grpSpLocks noChangeAspect="true"/>
          </p:cNvGrpSpPr>
          <p:nvPr/>
        </p:nvGrpSpPr>
        <p:grpSpPr>
          <a:xfrm rot="-6779253">
            <a:off x="16884969" y="1733237"/>
            <a:ext cx="8426457" cy="5836102"/>
            <a:chOff x="0" y="0"/>
            <a:chExt cx="3429000" cy="2374900"/>
          </a:xfrm>
        </p:grpSpPr>
        <p:sp>
          <p:nvSpPr>
            <p:cNvPr name="Freeform 20" id="20"/>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l="0" t="-60874" r="0" b="-60874"/>
              </a:stretch>
            </a:blipFill>
          </p:spPr>
        </p:sp>
        <p:sp>
          <p:nvSpPr>
            <p:cNvPr name="Freeform 21" id="21"/>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name="Freeform 22" id="22"/>
          <p:cNvSpPr/>
          <p:nvPr/>
        </p:nvSpPr>
        <p:spPr>
          <a:xfrm flipH="false" flipV="false" rot="510071">
            <a:off x="10994402" y="5327911"/>
            <a:ext cx="8264125" cy="4719734"/>
          </a:xfrm>
          <a:custGeom>
            <a:avLst/>
            <a:gdLst/>
            <a:ahLst/>
            <a:cxnLst/>
            <a:rect r="r" b="b" t="t" l="l"/>
            <a:pathLst>
              <a:path h="4719734" w="8264125">
                <a:moveTo>
                  <a:pt x="0" y="0"/>
                </a:moveTo>
                <a:lnTo>
                  <a:pt x="8264125" y="0"/>
                </a:lnTo>
                <a:lnTo>
                  <a:pt x="8264125" y="4719733"/>
                </a:lnTo>
                <a:lnTo>
                  <a:pt x="0" y="4719733"/>
                </a:lnTo>
                <a:lnTo>
                  <a:pt x="0" y="0"/>
                </a:lnTo>
                <a:close/>
              </a:path>
            </a:pathLst>
          </a:custGeom>
          <a:blipFill>
            <a:blip r:embed="rId11"/>
            <a:stretch>
              <a:fillRect l="0" t="0" r="0" b="0"/>
            </a:stretch>
          </a:blipFill>
        </p:spPr>
      </p:sp>
      <p:sp>
        <p:nvSpPr>
          <p:cNvPr name="TextBox 23" id="23"/>
          <p:cNvSpPr txBox="true"/>
          <p:nvPr/>
        </p:nvSpPr>
        <p:spPr>
          <a:xfrm rot="0">
            <a:off x="3797375" y="1960158"/>
            <a:ext cx="13639701" cy="2840699"/>
          </a:xfrm>
          <a:prstGeom prst="rect">
            <a:avLst/>
          </a:prstGeom>
        </p:spPr>
        <p:txBody>
          <a:bodyPr anchor="t" rtlCol="false" tIns="0" lIns="0" bIns="0" rIns="0">
            <a:spAutoFit/>
          </a:bodyPr>
          <a:lstStyle/>
          <a:p>
            <a:pPr algn="l">
              <a:lnSpc>
                <a:spcPts val="5651"/>
              </a:lnSpc>
            </a:pPr>
            <a:r>
              <a:rPr lang="en-US" sz="4036" b="true">
                <a:solidFill>
                  <a:srgbClr val="000000"/>
                </a:solidFill>
                <a:latin typeface="Adam Script Bold"/>
                <a:ea typeface="Adam Script Bold"/>
                <a:cs typeface="Adam Script Bold"/>
                <a:sym typeface="Adam Script Bold"/>
              </a:rPr>
              <a:t>   </a:t>
            </a:r>
            <a:r>
              <a:rPr lang="en-US" sz="4036" b="true">
                <a:solidFill>
                  <a:srgbClr val="FF3131"/>
                </a:solidFill>
                <a:latin typeface="Adam Script Bold"/>
                <a:ea typeface="Adam Script Bold"/>
                <a:cs typeface="Adam Script Bold"/>
                <a:sym typeface="Adam Script Bold"/>
              </a:rPr>
              <a:t>Ліна Костенко  </a:t>
            </a:r>
            <a:r>
              <a:rPr lang="en-US" sz="4036" b="true">
                <a:solidFill>
                  <a:srgbClr val="000000"/>
                </a:solidFill>
                <a:latin typeface="Adam Script Bold"/>
                <a:ea typeface="Adam Script Bold"/>
                <a:cs typeface="Adam Script Bold"/>
                <a:sym typeface="Adam Script Bold"/>
              </a:rPr>
              <a:t>народилася 19 березня 1930 року в невеликому містечку Ржищеві, розташованому за 80 кілометрів від Києва. Майбутня поетеса прожила в цьому містечку лише шість років. </a:t>
            </a:r>
          </a:p>
        </p:txBody>
      </p:sp>
      <p:sp>
        <p:nvSpPr>
          <p:cNvPr name="TextBox 24" id="24"/>
          <p:cNvSpPr txBox="true"/>
          <p:nvPr/>
        </p:nvSpPr>
        <p:spPr>
          <a:xfrm rot="0">
            <a:off x="3797375" y="5076825"/>
            <a:ext cx="7337876" cy="3919944"/>
          </a:xfrm>
          <a:prstGeom prst="rect">
            <a:avLst/>
          </a:prstGeom>
        </p:spPr>
        <p:txBody>
          <a:bodyPr anchor="t" rtlCol="false" tIns="0" lIns="0" bIns="0" rIns="0">
            <a:spAutoFit/>
          </a:bodyPr>
          <a:lstStyle/>
          <a:p>
            <a:pPr algn="l">
              <a:lnSpc>
                <a:spcPts val="4440"/>
              </a:lnSpc>
            </a:pPr>
            <a:r>
              <a:rPr lang="en-US" sz="3171" b="true">
                <a:solidFill>
                  <a:srgbClr val="000000"/>
                </a:solidFill>
                <a:latin typeface="Adam Script Bold"/>
                <a:ea typeface="Adam Script Bold"/>
                <a:cs typeface="Adam Script Bold"/>
                <a:sym typeface="Adam Script Bold"/>
              </a:rPr>
              <a:t>Коли Ліні було 6 років, родина переїхала до Києва.</a:t>
            </a:r>
          </a:p>
          <a:p>
            <a:pPr algn="l">
              <a:lnSpc>
                <a:spcPts val="4440"/>
              </a:lnSpc>
            </a:pPr>
            <a:r>
              <a:rPr lang="en-US" sz="3171" b="true">
                <a:solidFill>
                  <a:srgbClr val="000000"/>
                </a:solidFill>
                <a:latin typeface="Adam Script Bold"/>
                <a:ea typeface="Adam Script Bold"/>
                <a:cs typeface="Adam Script Bold"/>
                <a:sym typeface="Adam Script Bold"/>
              </a:rPr>
              <a:t>Ліна Костенко народилася в сім’ї вчителів. Батько — Василь Григорович — працював вчителем, як і її мати, Зінаїда Юхимівна.</a:t>
            </a:r>
          </a:p>
          <a:p>
            <a:pPr algn="l">
              <a:lnSpc>
                <a:spcPts val="4440"/>
              </a:lnSpc>
            </a:pP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1111" r="0" b="-21111"/>
            </a:stretch>
          </a:blipFill>
        </p:spPr>
      </p:sp>
      <p:sp>
        <p:nvSpPr>
          <p:cNvPr name="Freeform 3" id="3"/>
          <p:cNvSpPr/>
          <p:nvPr/>
        </p:nvSpPr>
        <p:spPr>
          <a:xfrm flipH="false" flipV="false" rot="0">
            <a:off x="11266234" y="1028700"/>
            <a:ext cx="5966460" cy="8229600"/>
          </a:xfrm>
          <a:custGeom>
            <a:avLst/>
            <a:gdLst/>
            <a:ahLst/>
            <a:cxnLst/>
            <a:rect r="r" b="b" t="t" l="l"/>
            <a:pathLst>
              <a:path h="8229600" w="5966460">
                <a:moveTo>
                  <a:pt x="0" y="0"/>
                </a:moveTo>
                <a:lnTo>
                  <a:pt x="5966460" y="0"/>
                </a:lnTo>
                <a:lnTo>
                  <a:pt x="5966460"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5400000">
            <a:off x="7259384" y="260529"/>
            <a:ext cx="2467154" cy="4003495"/>
          </a:xfrm>
          <a:custGeom>
            <a:avLst/>
            <a:gdLst/>
            <a:ahLst/>
            <a:cxnLst/>
            <a:rect r="r" b="b" t="t" l="l"/>
            <a:pathLst>
              <a:path h="4003495" w="2467154">
                <a:moveTo>
                  <a:pt x="0" y="0"/>
                </a:moveTo>
                <a:lnTo>
                  <a:pt x="2467154" y="0"/>
                </a:lnTo>
                <a:lnTo>
                  <a:pt x="2467154" y="4003496"/>
                </a:lnTo>
                <a:lnTo>
                  <a:pt x="0" y="4003496"/>
                </a:lnTo>
                <a:lnTo>
                  <a:pt x="0" y="0"/>
                </a:lnTo>
                <a:close/>
              </a:path>
            </a:pathLst>
          </a:custGeom>
          <a:blipFill>
            <a:blip r:embed="rId4"/>
            <a:stretch>
              <a:fillRect l="0" t="0" r="0" b="0"/>
            </a:stretch>
          </a:blipFill>
        </p:spPr>
      </p:sp>
      <p:sp>
        <p:nvSpPr>
          <p:cNvPr name="Freeform 5" id="5"/>
          <p:cNvSpPr/>
          <p:nvPr/>
        </p:nvSpPr>
        <p:spPr>
          <a:xfrm flipH="true" flipV="false" rot="0">
            <a:off x="1028700" y="5374238"/>
            <a:ext cx="4198438" cy="3884062"/>
          </a:xfrm>
          <a:custGeom>
            <a:avLst/>
            <a:gdLst/>
            <a:ahLst/>
            <a:cxnLst/>
            <a:rect r="r" b="b" t="t" l="l"/>
            <a:pathLst>
              <a:path h="3884062" w="4198438">
                <a:moveTo>
                  <a:pt x="4198438" y="0"/>
                </a:moveTo>
                <a:lnTo>
                  <a:pt x="0" y="0"/>
                </a:lnTo>
                <a:lnTo>
                  <a:pt x="0" y="3884062"/>
                </a:lnTo>
                <a:lnTo>
                  <a:pt x="4198438" y="3884062"/>
                </a:lnTo>
                <a:lnTo>
                  <a:pt x="4198438" y="0"/>
                </a:lnTo>
                <a:close/>
              </a:path>
            </a:pathLst>
          </a:custGeom>
          <a:blipFill>
            <a:blip r:embed="rId5"/>
            <a:stretch>
              <a:fillRect l="0" t="0" r="0" b="0"/>
            </a:stretch>
          </a:blipFill>
        </p:spPr>
      </p:sp>
      <p:sp>
        <p:nvSpPr>
          <p:cNvPr name="Freeform 6" id="6"/>
          <p:cNvSpPr/>
          <p:nvPr/>
        </p:nvSpPr>
        <p:spPr>
          <a:xfrm flipH="false" flipV="false" rot="0">
            <a:off x="0" y="230315"/>
            <a:ext cx="6960210" cy="10056685"/>
          </a:xfrm>
          <a:custGeom>
            <a:avLst/>
            <a:gdLst/>
            <a:ahLst/>
            <a:cxnLst/>
            <a:rect r="r" b="b" t="t" l="l"/>
            <a:pathLst>
              <a:path h="10056685" w="6960210">
                <a:moveTo>
                  <a:pt x="0" y="0"/>
                </a:moveTo>
                <a:lnTo>
                  <a:pt x="6960210" y="0"/>
                </a:lnTo>
                <a:lnTo>
                  <a:pt x="6960210" y="10056685"/>
                </a:lnTo>
                <a:lnTo>
                  <a:pt x="0" y="10056685"/>
                </a:lnTo>
                <a:lnTo>
                  <a:pt x="0" y="0"/>
                </a:lnTo>
                <a:close/>
              </a:path>
            </a:pathLst>
          </a:custGeom>
          <a:blipFill>
            <a:blip r:embed="rId4"/>
            <a:stretch>
              <a:fillRect l="-22481" t="-22747" r="0" b="-14808"/>
            </a:stretch>
          </a:blipFill>
        </p:spPr>
      </p:sp>
      <p:sp>
        <p:nvSpPr>
          <p:cNvPr name="Freeform 7" id="7"/>
          <p:cNvSpPr/>
          <p:nvPr/>
        </p:nvSpPr>
        <p:spPr>
          <a:xfrm flipH="false" flipV="false" rot="0">
            <a:off x="3810357" y="7949130"/>
            <a:ext cx="10552870" cy="1833561"/>
          </a:xfrm>
          <a:custGeom>
            <a:avLst/>
            <a:gdLst/>
            <a:ahLst/>
            <a:cxnLst/>
            <a:rect r="r" b="b" t="t" l="l"/>
            <a:pathLst>
              <a:path h="1833561" w="10552870">
                <a:moveTo>
                  <a:pt x="0" y="0"/>
                </a:moveTo>
                <a:lnTo>
                  <a:pt x="10552871" y="0"/>
                </a:lnTo>
                <a:lnTo>
                  <a:pt x="10552871" y="1833561"/>
                </a:lnTo>
                <a:lnTo>
                  <a:pt x="0" y="1833561"/>
                </a:lnTo>
                <a:lnTo>
                  <a:pt x="0" y="0"/>
                </a:lnTo>
                <a:close/>
              </a:path>
            </a:pathLst>
          </a:custGeom>
          <a:blipFill>
            <a:blip r:embed="rId6">
              <a:alphaModFix amt="68000"/>
            </a:blip>
            <a:stretch>
              <a:fillRect l="0" t="0" r="0" b="0"/>
            </a:stretch>
          </a:blipFill>
        </p:spPr>
      </p:sp>
      <p:grpSp>
        <p:nvGrpSpPr>
          <p:cNvPr name="Group 8" id="8"/>
          <p:cNvGrpSpPr/>
          <p:nvPr/>
        </p:nvGrpSpPr>
        <p:grpSpPr>
          <a:xfrm rot="0">
            <a:off x="1440907" y="1915496"/>
            <a:ext cx="12030760" cy="7573119"/>
            <a:chOff x="0" y="0"/>
            <a:chExt cx="3168595" cy="1994566"/>
          </a:xfrm>
        </p:grpSpPr>
        <p:sp>
          <p:nvSpPr>
            <p:cNvPr name="Freeform 9" id="9"/>
            <p:cNvSpPr/>
            <p:nvPr/>
          </p:nvSpPr>
          <p:spPr>
            <a:xfrm flipH="false" flipV="false" rot="0">
              <a:off x="0" y="0"/>
              <a:ext cx="3168595" cy="1994566"/>
            </a:xfrm>
            <a:custGeom>
              <a:avLst/>
              <a:gdLst/>
              <a:ahLst/>
              <a:cxnLst/>
              <a:rect r="r" b="b" t="t" l="l"/>
              <a:pathLst>
                <a:path h="1994566" w="3168595">
                  <a:moveTo>
                    <a:pt x="16731" y="0"/>
                  </a:moveTo>
                  <a:lnTo>
                    <a:pt x="3151864" y="0"/>
                  </a:lnTo>
                  <a:cubicBezTo>
                    <a:pt x="3161104" y="0"/>
                    <a:pt x="3168595" y="7491"/>
                    <a:pt x="3168595" y="16731"/>
                  </a:cubicBezTo>
                  <a:lnTo>
                    <a:pt x="3168595" y="1977835"/>
                  </a:lnTo>
                  <a:cubicBezTo>
                    <a:pt x="3168595" y="1987075"/>
                    <a:pt x="3161104" y="1994566"/>
                    <a:pt x="3151864" y="1994566"/>
                  </a:cubicBezTo>
                  <a:lnTo>
                    <a:pt x="16731" y="1994566"/>
                  </a:lnTo>
                  <a:cubicBezTo>
                    <a:pt x="7491" y="1994566"/>
                    <a:pt x="0" y="1987075"/>
                    <a:pt x="0" y="1977835"/>
                  </a:cubicBezTo>
                  <a:lnTo>
                    <a:pt x="0" y="16731"/>
                  </a:lnTo>
                  <a:cubicBezTo>
                    <a:pt x="0" y="7491"/>
                    <a:pt x="7491" y="0"/>
                    <a:pt x="16731" y="0"/>
                  </a:cubicBezTo>
                  <a:close/>
                </a:path>
              </a:pathLst>
            </a:custGeom>
            <a:solidFill>
              <a:srgbClr val="A87F58"/>
            </a:solidFill>
          </p:spPr>
        </p:sp>
        <p:sp>
          <p:nvSpPr>
            <p:cNvPr name="TextBox 10" id="10"/>
            <p:cNvSpPr txBox="true"/>
            <p:nvPr/>
          </p:nvSpPr>
          <p:spPr>
            <a:xfrm>
              <a:off x="0" y="-38100"/>
              <a:ext cx="3168595" cy="2032666"/>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619956">
            <a:off x="10781202" y="2494615"/>
            <a:ext cx="6936525" cy="5297771"/>
          </a:xfrm>
          <a:custGeom>
            <a:avLst/>
            <a:gdLst/>
            <a:ahLst/>
            <a:cxnLst/>
            <a:rect r="r" b="b" t="t" l="l"/>
            <a:pathLst>
              <a:path h="5297771" w="6936525">
                <a:moveTo>
                  <a:pt x="0" y="0"/>
                </a:moveTo>
                <a:lnTo>
                  <a:pt x="6936524" y="0"/>
                </a:lnTo>
                <a:lnTo>
                  <a:pt x="6936524" y="5297770"/>
                </a:lnTo>
                <a:lnTo>
                  <a:pt x="0" y="5297770"/>
                </a:lnTo>
                <a:lnTo>
                  <a:pt x="0" y="0"/>
                </a:lnTo>
                <a:close/>
              </a:path>
            </a:pathLst>
          </a:custGeom>
          <a:blipFill>
            <a:blip r:embed="rId7"/>
            <a:stretch>
              <a:fillRect l="-18737" t="0" r="-18737" b="0"/>
            </a:stretch>
          </a:blipFill>
        </p:spPr>
      </p:sp>
      <p:sp>
        <p:nvSpPr>
          <p:cNvPr name="Freeform 12" id="12"/>
          <p:cNvSpPr/>
          <p:nvPr/>
        </p:nvSpPr>
        <p:spPr>
          <a:xfrm flipH="false" flipV="false" rot="0">
            <a:off x="11313907" y="7500952"/>
            <a:ext cx="2642211" cy="1317803"/>
          </a:xfrm>
          <a:custGeom>
            <a:avLst/>
            <a:gdLst/>
            <a:ahLst/>
            <a:cxnLst/>
            <a:rect r="r" b="b" t="t" l="l"/>
            <a:pathLst>
              <a:path h="1317803" w="2642211">
                <a:moveTo>
                  <a:pt x="0" y="0"/>
                </a:moveTo>
                <a:lnTo>
                  <a:pt x="2642211" y="0"/>
                </a:lnTo>
                <a:lnTo>
                  <a:pt x="2642211" y="1317803"/>
                </a:lnTo>
                <a:lnTo>
                  <a:pt x="0" y="1317803"/>
                </a:lnTo>
                <a:lnTo>
                  <a:pt x="0" y="0"/>
                </a:lnTo>
                <a:close/>
              </a:path>
            </a:pathLst>
          </a:custGeom>
          <a:blipFill>
            <a:blip r:embed="rId8"/>
            <a:stretch>
              <a:fillRect l="0" t="0" r="0" b="0"/>
            </a:stretch>
          </a:blipFill>
        </p:spPr>
      </p:sp>
      <p:sp>
        <p:nvSpPr>
          <p:cNvPr name="Freeform 13" id="13"/>
          <p:cNvSpPr/>
          <p:nvPr/>
        </p:nvSpPr>
        <p:spPr>
          <a:xfrm flipH="false" flipV="false" rot="0">
            <a:off x="-446820" y="0"/>
            <a:ext cx="5238640" cy="1600166"/>
          </a:xfrm>
          <a:custGeom>
            <a:avLst/>
            <a:gdLst/>
            <a:ahLst/>
            <a:cxnLst/>
            <a:rect r="r" b="b" t="t" l="l"/>
            <a:pathLst>
              <a:path h="1600166" w="5238640">
                <a:moveTo>
                  <a:pt x="0" y="0"/>
                </a:moveTo>
                <a:lnTo>
                  <a:pt x="5238640" y="0"/>
                </a:lnTo>
                <a:lnTo>
                  <a:pt x="5238640" y="1600166"/>
                </a:lnTo>
                <a:lnTo>
                  <a:pt x="0" y="16001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1440907" y="9421940"/>
            <a:ext cx="12030760" cy="580390"/>
          </a:xfrm>
          <a:prstGeom prst="rect">
            <a:avLst/>
          </a:prstGeom>
        </p:spPr>
        <p:txBody>
          <a:bodyPr anchor="t" rtlCol="false" tIns="0" lIns="0" bIns="0" rIns="0">
            <a:spAutoFit/>
          </a:bodyPr>
          <a:lstStyle/>
          <a:p>
            <a:pPr algn="ctr">
              <a:lnSpc>
                <a:spcPts val="4759"/>
              </a:lnSpc>
            </a:pPr>
          </a:p>
        </p:txBody>
      </p:sp>
      <p:sp>
        <p:nvSpPr>
          <p:cNvPr name="TextBox 15" id="15"/>
          <p:cNvSpPr txBox="true"/>
          <p:nvPr/>
        </p:nvSpPr>
        <p:spPr>
          <a:xfrm rot="0">
            <a:off x="1440907" y="2344461"/>
            <a:ext cx="9390165" cy="6108756"/>
          </a:xfrm>
          <a:prstGeom prst="rect">
            <a:avLst/>
          </a:prstGeom>
        </p:spPr>
        <p:txBody>
          <a:bodyPr anchor="t" rtlCol="false" tIns="0" lIns="0" bIns="0" rIns="0">
            <a:spAutoFit/>
          </a:bodyPr>
          <a:lstStyle/>
          <a:p>
            <a:pPr algn="l">
              <a:lnSpc>
                <a:spcPts val="4044"/>
              </a:lnSpc>
            </a:pPr>
            <a:r>
              <a:rPr lang="en-US" sz="2888">
                <a:solidFill>
                  <a:srgbClr val="000000"/>
                </a:solidFill>
                <a:latin typeface="Another Shabby"/>
                <a:ea typeface="Another Shabby"/>
                <a:cs typeface="Another Shabby"/>
                <a:sym typeface="Another Shabby"/>
              </a:rPr>
              <a:t>У Києві Ліна навчалася у школі на Куренівці, та, на жаль, дитинство її було далеке від легкості та розкоші. Друга світова війна стала жорстким випробуванням для її сім’ї. Батька Ліни заарештувала радянська влада і забрала від сім’ї на цілих десять років. Маленька Ліна просто не могла змиритися в душі, за що й чому її такого хорошого, розумного, інтелігентного батька так безцеремонно й брутально принизили, відірвали від неї й матері. Ця трагедія залишила глибокий слід в душі майбутньої поетеси і стала однією з головних тем у її поезії.</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408043">
            <a:off x="3487740" y="1321234"/>
            <a:ext cx="13207287" cy="8749828"/>
          </a:xfrm>
          <a:custGeom>
            <a:avLst/>
            <a:gdLst/>
            <a:ahLst/>
            <a:cxnLst/>
            <a:rect r="r" b="b" t="t" l="l"/>
            <a:pathLst>
              <a:path h="8749828" w="13207287">
                <a:moveTo>
                  <a:pt x="0" y="0"/>
                </a:moveTo>
                <a:lnTo>
                  <a:pt x="13207287" y="0"/>
                </a:lnTo>
                <a:lnTo>
                  <a:pt x="13207287" y="8749828"/>
                </a:lnTo>
                <a:lnTo>
                  <a:pt x="0" y="87498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64058" y="1525123"/>
            <a:ext cx="12327376" cy="8166887"/>
          </a:xfrm>
          <a:custGeom>
            <a:avLst/>
            <a:gdLst/>
            <a:ahLst/>
            <a:cxnLst/>
            <a:rect r="r" b="b" t="t" l="l"/>
            <a:pathLst>
              <a:path h="8166887" w="12327376">
                <a:moveTo>
                  <a:pt x="0" y="0"/>
                </a:moveTo>
                <a:lnTo>
                  <a:pt x="12327376" y="0"/>
                </a:lnTo>
                <a:lnTo>
                  <a:pt x="12327376" y="8166887"/>
                </a:lnTo>
                <a:lnTo>
                  <a:pt x="0" y="81668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005649" y="366356"/>
            <a:ext cx="2577742" cy="2569092"/>
          </a:xfrm>
          <a:custGeom>
            <a:avLst/>
            <a:gdLst/>
            <a:ahLst/>
            <a:cxnLst/>
            <a:rect r="r" b="b" t="t" l="l"/>
            <a:pathLst>
              <a:path h="2569092" w="2577742">
                <a:moveTo>
                  <a:pt x="0" y="0"/>
                </a:moveTo>
                <a:lnTo>
                  <a:pt x="2577742" y="0"/>
                </a:lnTo>
                <a:lnTo>
                  <a:pt x="2577742" y="2569091"/>
                </a:lnTo>
                <a:lnTo>
                  <a:pt x="0" y="2569091"/>
                </a:lnTo>
                <a:lnTo>
                  <a:pt x="0" y="0"/>
                </a:lnTo>
                <a:close/>
              </a:path>
            </a:pathLst>
          </a:custGeom>
          <a:blipFill>
            <a:blip r:embed="rId7"/>
            <a:stretch>
              <a:fillRect l="0" t="0" r="0" b="0"/>
            </a:stretch>
          </a:blipFill>
        </p:spPr>
      </p:sp>
      <p:sp>
        <p:nvSpPr>
          <p:cNvPr name="Freeform 6" id="6"/>
          <p:cNvSpPr/>
          <p:nvPr/>
        </p:nvSpPr>
        <p:spPr>
          <a:xfrm flipH="false" flipV="false" rot="-10419309">
            <a:off x="304336" y="500924"/>
            <a:ext cx="2577742" cy="2569092"/>
          </a:xfrm>
          <a:custGeom>
            <a:avLst/>
            <a:gdLst/>
            <a:ahLst/>
            <a:cxnLst/>
            <a:rect r="r" b="b" t="t" l="l"/>
            <a:pathLst>
              <a:path h="2569092" w="2577742">
                <a:moveTo>
                  <a:pt x="0" y="0"/>
                </a:moveTo>
                <a:lnTo>
                  <a:pt x="2577742" y="0"/>
                </a:lnTo>
                <a:lnTo>
                  <a:pt x="2577742" y="2569091"/>
                </a:lnTo>
                <a:lnTo>
                  <a:pt x="0" y="2569091"/>
                </a:lnTo>
                <a:lnTo>
                  <a:pt x="0" y="0"/>
                </a:lnTo>
                <a:close/>
              </a:path>
            </a:pathLst>
          </a:custGeom>
          <a:blipFill>
            <a:blip r:embed="rId7"/>
            <a:stretch>
              <a:fillRect l="0" t="0" r="0" b="0"/>
            </a:stretch>
          </a:blipFill>
        </p:spPr>
      </p:sp>
      <p:sp>
        <p:nvSpPr>
          <p:cNvPr name="Freeform 7" id="7"/>
          <p:cNvSpPr/>
          <p:nvPr/>
        </p:nvSpPr>
        <p:spPr>
          <a:xfrm flipH="false" flipV="false" rot="-253928">
            <a:off x="330605" y="1785470"/>
            <a:ext cx="3656744" cy="8127340"/>
          </a:xfrm>
          <a:custGeom>
            <a:avLst/>
            <a:gdLst/>
            <a:ahLst/>
            <a:cxnLst/>
            <a:rect r="r" b="b" t="t" l="l"/>
            <a:pathLst>
              <a:path h="8127340" w="3656744">
                <a:moveTo>
                  <a:pt x="0" y="0"/>
                </a:moveTo>
                <a:lnTo>
                  <a:pt x="3656744" y="0"/>
                </a:lnTo>
                <a:lnTo>
                  <a:pt x="3656744" y="8127340"/>
                </a:lnTo>
                <a:lnTo>
                  <a:pt x="0" y="8127340"/>
                </a:lnTo>
                <a:lnTo>
                  <a:pt x="0" y="0"/>
                </a:lnTo>
                <a:close/>
              </a:path>
            </a:pathLst>
          </a:custGeom>
          <a:blipFill>
            <a:blip r:embed="rId8"/>
            <a:stretch>
              <a:fillRect l="-21053" t="0" r="-21053" b="0"/>
            </a:stretch>
          </a:blipFill>
        </p:spPr>
      </p:sp>
      <p:sp>
        <p:nvSpPr>
          <p:cNvPr name="TextBox 8" id="8"/>
          <p:cNvSpPr txBox="true"/>
          <p:nvPr/>
        </p:nvSpPr>
        <p:spPr>
          <a:xfrm rot="0">
            <a:off x="4275467" y="2058208"/>
            <a:ext cx="11288150" cy="6571181"/>
          </a:xfrm>
          <a:prstGeom prst="rect">
            <a:avLst/>
          </a:prstGeom>
        </p:spPr>
        <p:txBody>
          <a:bodyPr anchor="t" rtlCol="false" tIns="0" lIns="0" bIns="0" rIns="0">
            <a:spAutoFit/>
          </a:bodyPr>
          <a:lstStyle/>
          <a:p>
            <a:pPr algn="l" marL="0" indent="0" lvl="0">
              <a:lnSpc>
                <a:spcPts val="4783"/>
              </a:lnSpc>
              <a:spcBef>
                <a:spcPct val="0"/>
              </a:spcBef>
            </a:pPr>
            <a:r>
              <a:rPr lang="en-US" sz="3417">
                <a:solidFill>
                  <a:srgbClr val="000000"/>
                </a:solidFill>
                <a:latin typeface="Lobster"/>
                <a:ea typeface="Lobster"/>
                <a:cs typeface="Lobster"/>
                <a:sym typeface="Lobster"/>
              </a:rPr>
              <a:t>   У 1951 році, одразу після закінчення школи, молода Ліна Костенко без жодних проблем вступила до Київського педагогічного інституту. Навчання не приносило задоволення юній Ліні. Душна атмосфера повоєнного життя в столиці України кінця 40-х років виявилася нестерпною, тож дівчина вдалася до доволі рішучого кроку: Ліна пройшла дуже вимогливий творчий конкурс і стала студенткою першого курсу Московського літературного інституту. На той час це був єдиний у світі вищий навчальний заклад, де майбутні  письменники могли здобути освіту.</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5126062" y="1527635"/>
            <a:ext cx="10915818" cy="7231730"/>
          </a:xfrm>
          <a:custGeom>
            <a:avLst/>
            <a:gdLst/>
            <a:ahLst/>
            <a:cxnLst/>
            <a:rect r="r" b="b" t="t" l="l"/>
            <a:pathLst>
              <a:path h="7231730" w="10915818">
                <a:moveTo>
                  <a:pt x="0" y="0"/>
                </a:moveTo>
                <a:lnTo>
                  <a:pt x="10915818" y="0"/>
                </a:lnTo>
                <a:lnTo>
                  <a:pt x="10915818" y="7231730"/>
                </a:lnTo>
                <a:lnTo>
                  <a:pt x="0" y="72317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545514">
            <a:off x="15439188" y="-2566214"/>
            <a:ext cx="7487971" cy="6009097"/>
          </a:xfrm>
          <a:custGeom>
            <a:avLst/>
            <a:gdLst/>
            <a:ahLst/>
            <a:cxnLst/>
            <a:rect r="r" b="b" t="t" l="l"/>
            <a:pathLst>
              <a:path h="6009097" w="7487971">
                <a:moveTo>
                  <a:pt x="0" y="0"/>
                </a:moveTo>
                <a:lnTo>
                  <a:pt x="7487971" y="0"/>
                </a:lnTo>
                <a:lnTo>
                  <a:pt x="7487971" y="6009097"/>
                </a:lnTo>
                <a:lnTo>
                  <a:pt x="0" y="6009097"/>
                </a:lnTo>
                <a:lnTo>
                  <a:pt x="0" y="0"/>
                </a:lnTo>
                <a:close/>
              </a:path>
            </a:pathLst>
          </a:custGeom>
          <a:blipFill>
            <a:blip r:embed="rId5"/>
            <a:stretch>
              <a:fillRect l="0" t="0" r="0" b="0"/>
            </a:stretch>
          </a:blipFill>
        </p:spPr>
      </p:sp>
      <p:sp>
        <p:nvSpPr>
          <p:cNvPr name="Freeform 5" id="5"/>
          <p:cNvSpPr/>
          <p:nvPr/>
        </p:nvSpPr>
        <p:spPr>
          <a:xfrm flipH="false" flipV="false" rot="0">
            <a:off x="-169443" y="5456409"/>
            <a:ext cx="3801891" cy="3801891"/>
          </a:xfrm>
          <a:custGeom>
            <a:avLst/>
            <a:gdLst/>
            <a:ahLst/>
            <a:cxnLst/>
            <a:rect r="r" b="b" t="t" l="l"/>
            <a:pathLst>
              <a:path h="3801891" w="3801891">
                <a:moveTo>
                  <a:pt x="0" y="0"/>
                </a:moveTo>
                <a:lnTo>
                  <a:pt x="3801892" y="0"/>
                </a:lnTo>
                <a:lnTo>
                  <a:pt x="3801892" y="3801891"/>
                </a:lnTo>
                <a:lnTo>
                  <a:pt x="0" y="3801891"/>
                </a:lnTo>
                <a:lnTo>
                  <a:pt x="0" y="0"/>
                </a:lnTo>
                <a:close/>
              </a:path>
            </a:pathLst>
          </a:custGeom>
          <a:blipFill>
            <a:blip r:embed="rId6"/>
            <a:stretch>
              <a:fillRect l="0" t="0" r="0" b="0"/>
            </a:stretch>
          </a:blipFill>
        </p:spPr>
      </p:sp>
      <p:sp>
        <p:nvSpPr>
          <p:cNvPr name="Freeform 6" id="6"/>
          <p:cNvSpPr/>
          <p:nvPr/>
        </p:nvSpPr>
        <p:spPr>
          <a:xfrm flipH="false" flipV="false" rot="1467114">
            <a:off x="-3456762" y="8404740"/>
            <a:ext cx="8587839" cy="2613157"/>
          </a:xfrm>
          <a:custGeom>
            <a:avLst/>
            <a:gdLst/>
            <a:ahLst/>
            <a:cxnLst/>
            <a:rect r="r" b="b" t="t" l="l"/>
            <a:pathLst>
              <a:path h="2613157" w="8587839">
                <a:moveTo>
                  <a:pt x="0" y="0"/>
                </a:moveTo>
                <a:lnTo>
                  <a:pt x="8587839" y="0"/>
                </a:lnTo>
                <a:lnTo>
                  <a:pt x="8587839" y="2613157"/>
                </a:lnTo>
                <a:lnTo>
                  <a:pt x="0" y="2613157"/>
                </a:lnTo>
                <a:lnTo>
                  <a:pt x="0" y="0"/>
                </a:lnTo>
                <a:close/>
              </a:path>
            </a:pathLst>
          </a:custGeom>
          <a:blipFill>
            <a:blip r:embed="rId7"/>
            <a:stretch>
              <a:fillRect l="0" t="0" r="0" b="0"/>
            </a:stretch>
          </a:blipFill>
        </p:spPr>
      </p:sp>
      <p:sp>
        <p:nvSpPr>
          <p:cNvPr name="Freeform 7" id="7"/>
          <p:cNvSpPr/>
          <p:nvPr/>
        </p:nvSpPr>
        <p:spPr>
          <a:xfrm flipH="false" flipV="false" rot="0">
            <a:off x="3282351" y="-2310277"/>
            <a:ext cx="11723298" cy="7766685"/>
          </a:xfrm>
          <a:custGeom>
            <a:avLst/>
            <a:gdLst/>
            <a:ahLst/>
            <a:cxnLst/>
            <a:rect r="r" b="b" t="t" l="l"/>
            <a:pathLst>
              <a:path h="7766685" w="11723298">
                <a:moveTo>
                  <a:pt x="0" y="0"/>
                </a:moveTo>
                <a:lnTo>
                  <a:pt x="11723298" y="0"/>
                </a:lnTo>
                <a:lnTo>
                  <a:pt x="11723298" y="7766686"/>
                </a:lnTo>
                <a:lnTo>
                  <a:pt x="0" y="77666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3282351" y="4830591"/>
            <a:ext cx="11723298" cy="7766685"/>
          </a:xfrm>
          <a:custGeom>
            <a:avLst/>
            <a:gdLst/>
            <a:ahLst/>
            <a:cxnLst/>
            <a:rect r="r" b="b" t="t" l="l"/>
            <a:pathLst>
              <a:path h="7766685" w="11723298">
                <a:moveTo>
                  <a:pt x="0" y="0"/>
                </a:moveTo>
                <a:lnTo>
                  <a:pt x="11723298" y="0"/>
                </a:lnTo>
                <a:lnTo>
                  <a:pt x="11723298" y="7766686"/>
                </a:lnTo>
                <a:lnTo>
                  <a:pt x="0" y="77666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10800000">
            <a:off x="13537624" y="438334"/>
            <a:ext cx="2427423" cy="2419278"/>
          </a:xfrm>
          <a:custGeom>
            <a:avLst/>
            <a:gdLst/>
            <a:ahLst/>
            <a:cxnLst/>
            <a:rect r="r" b="b" t="t" l="l"/>
            <a:pathLst>
              <a:path h="2419278" w="2427423">
                <a:moveTo>
                  <a:pt x="0" y="0"/>
                </a:moveTo>
                <a:lnTo>
                  <a:pt x="2427424" y="0"/>
                </a:lnTo>
                <a:lnTo>
                  <a:pt x="2427424" y="2419278"/>
                </a:lnTo>
                <a:lnTo>
                  <a:pt x="0" y="2419278"/>
                </a:lnTo>
                <a:lnTo>
                  <a:pt x="0" y="0"/>
                </a:lnTo>
                <a:close/>
              </a:path>
            </a:pathLst>
          </a:custGeom>
          <a:blipFill>
            <a:blip r:embed="rId10"/>
            <a:stretch>
              <a:fillRect l="0" t="0" r="0" b="0"/>
            </a:stretch>
          </a:blipFill>
        </p:spPr>
      </p:sp>
      <p:sp>
        <p:nvSpPr>
          <p:cNvPr name="Freeform 10" id="10"/>
          <p:cNvSpPr/>
          <p:nvPr/>
        </p:nvSpPr>
        <p:spPr>
          <a:xfrm flipH="false" flipV="false" rot="0">
            <a:off x="1331049" y="4260985"/>
            <a:ext cx="2908325" cy="3541339"/>
          </a:xfrm>
          <a:custGeom>
            <a:avLst/>
            <a:gdLst/>
            <a:ahLst/>
            <a:cxnLst/>
            <a:rect r="r" b="b" t="t" l="l"/>
            <a:pathLst>
              <a:path h="3541339" w="2908325">
                <a:moveTo>
                  <a:pt x="0" y="0"/>
                </a:moveTo>
                <a:lnTo>
                  <a:pt x="2908325" y="0"/>
                </a:lnTo>
                <a:lnTo>
                  <a:pt x="2908325" y="3541339"/>
                </a:lnTo>
                <a:lnTo>
                  <a:pt x="0" y="3541339"/>
                </a:lnTo>
                <a:lnTo>
                  <a:pt x="0" y="0"/>
                </a:lnTo>
                <a:close/>
              </a:path>
            </a:pathLst>
          </a:custGeom>
          <a:blipFill>
            <a:blip r:embed="rId11"/>
            <a:stretch>
              <a:fillRect l="0" t="0" r="0" b="0"/>
            </a:stretch>
          </a:blipFill>
        </p:spPr>
      </p:sp>
      <p:sp>
        <p:nvSpPr>
          <p:cNvPr name="Freeform 11" id="11"/>
          <p:cNvSpPr/>
          <p:nvPr/>
        </p:nvSpPr>
        <p:spPr>
          <a:xfrm flipH="false" flipV="false" rot="0">
            <a:off x="1731503" y="6946981"/>
            <a:ext cx="3101696" cy="3654428"/>
          </a:xfrm>
          <a:custGeom>
            <a:avLst/>
            <a:gdLst/>
            <a:ahLst/>
            <a:cxnLst/>
            <a:rect r="r" b="b" t="t" l="l"/>
            <a:pathLst>
              <a:path h="3654428" w="3101696">
                <a:moveTo>
                  <a:pt x="0" y="0"/>
                </a:moveTo>
                <a:lnTo>
                  <a:pt x="3101696" y="0"/>
                </a:lnTo>
                <a:lnTo>
                  <a:pt x="3101696" y="3654428"/>
                </a:lnTo>
                <a:lnTo>
                  <a:pt x="0" y="3654428"/>
                </a:lnTo>
                <a:lnTo>
                  <a:pt x="0" y="0"/>
                </a:lnTo>
                <a:close/>
              </a:path>
            </a:pathLst>
          </a:custGeom>
          <a:blipFill>
            <a:blip r:embed="rId12"/>
            <a:stretch>
              <a:fillRect l="0" t="0" r="0" b="0"/>
            </a:stretch>
          </a:blipFill>
        </p:spPr>
      </p:sp>
      <p:sp>
        <p:nvSpPr>
          <p:cNvPr name="TextBox 12" id="12"/>
          <p:cNvSpPr txBox="true"/>
          <p:nvPr/>
        </p:nvSpPr>
        <p:spPr>
          <a:xfrm rot="0">
            <a:off x="2362950" y="1056616"/>
            <a:ext cx="11834560" cy="2618790"/>
          </a:xfrm>
          <a:prstGeom prst="rect">
            <a:avLst/>
          </a:prstGeom>
        </p:spPr>
        <p:txBody>
          <a:bodyPr anchor="t" rtlCol="false" tIns="0" lIns="0" bIns="0" rIns="0">
            <a:spAutoFit/>
          </a:bodyPr>
          <a:lstStyle/>
          <a:p>
            <a:pPr algn="ctr">
              <a:lnSpc>
                <a:spcPts val="9681"/>
              </a:lnSpc>
            </a:pPr>
            <a:r>
              <a:rPr lang="en-US" sz="11001" u="sng">
                <a:solidFill>
                  <a:srgbClr val="845C2C"/>
                </a:solidFill>
                <a:latin typeface="Anastasia Script"/>
                <a:ea typeface="Anastasia Script"/>
                <a:cs typeface="Anastasia Script"/>
                <a:sym typeface="Anastasia Script"/>
              </a:rPr>
              <a:t>Шістдесятниця</a:t>
            </a:r>
          </a:p>
          <a:p>
            <a:pPr algn="ctr">
              <a:lnSpc>
                <a:spcPts val="9681"/>
              </a:lnSpc>
            </a:pPr>
          </a:p>
        </p:txBody>
      </p:sp>
      <p:sp>
        <p:nvSpPr>
          <p:cNvPr name="Freeform 13" id="13"/>
          <p:cNvSpPr/>
          <p:nvPr/>
        </p:nvSpPr>
        <p:spPr>
          <a:xfrm flipH="false" flipV="false" rot="-436051">
            <a:off x="376599" y="239692"/>
            <a:ext cx="3972702" cy="2884532"/>
          </a:xfrm>
          <a:custGeom>
            <a:avLst/>
            <a:gdLst/>
            <a:ahLst/>
            <a:cxnLst/>
            <a:rect r="r" b="b" t="t" l="l"/>
            <a:pathLst>
              <a:path h="2884532" w="3972702">
                <a:moveTo>
                  <a:pt x="0" y="0"/>
                </a:moveTo>
                <a:lnTo>
                  <a:pt x="3972701" y="0"/>
                </a:lnTo>
                <a:lnTo>
                  <a:pt x="3972701" y="2884531"/>
                </a:lnTo>
                <a:lnTo>
                  <a:pt x="0" y="2884531"/>
                </a:lnTo>
                <a:lnTo>
                  <a:pt x="0" y="0"/>
                </a:lnTo>
                <a:close/>
              </a:path>
            </a:pathLst>
          </a:custGeom>
          <a:blipFill>
            <a:blip r:embed="rId13"/>
            <a:stretch>
              <a:fillRect l="-15347" t="0" r="-15347" b="0"/>
            </a:stretch>
          </a:blipFill>
        </p:spPr>
      </p:sp>
      <p:sp>
        <p:nvSpPr>
          <p:cNvPr name="Freeform 14" id="14"/>
          <p:cNvSpPr/>
          <p:nvPr/>
        </p:nvSpPr>
        <p:spPr>
          <a:xfrm flipH="false" flipV="false" rot="0">
            <a:off x="15005649" y="8991383"/>
            <a:ext cx="1420837" cy="1426022"/>
          </a:xfrm>
          <a:custGeom>
            <a:avLst/>
            <a:gdLst/>
            <a:ahLst/>
            <a:cxnLst/>
            <a:rect r="r" b="b" t="t" l="l"/>
            <a:pathLst>
              <a:path h="1426022" w="1420837">
                <a:moveTo>
                  <a:pt x="0" y="0"/>
                </a:moveTo>
                <a:lnTo>
                  <a:pt x="1420837" y="0"/>
                </a:lnTo>
                <a:lnTo>
                  <a:pt x="1420837" y="1426022"/>
                </a:lnTo>
                <a:lnTo>
                  <a:pt x="0" y="142602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14938364" y="6744549"/>
            <a:ext cx="1764347" cy="1770787"/>
          </a:xfrm>
          <a:custGeom>
            <a:avLst/>
            <a:gdLst/>
            <a:ahLst/>
            <a:cxnLst/>
            <a:rect r="r" b="b" t="t" l="l"/>
            <a:pathLst>
              <a:path h="1770787" w="1764347">
                <a:moveTo>
                  <a:pt x="0" y="0"/>
                </a:moveTo>
                <a:lnTo>
                  <a:pt x="1764347" y="0"/>
                </a:lnTo>
                <a:lnTo>
                  <a:pt x="1764347" y="1770786"/>
                </a:lnTo>
                <a:lnTo>
                  <a:pt x="0" y="177078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pic>
        <p:nvPicPr>
          <p:cNvPr name="Picture 16" id="16"/>
          <p:cNvPicPr>
            <a:picLocks noChangeAspect="true"/>
          </p:cNvPicPr>
          <p:nvPr/>
        </p:nvPicPr>
        <p:blipFill>
          <a:blip r:embed="rId16"/>
          <a:srcRect l="0" t="124" r="0" b="124"/>
          <a:stretch>
            <a:fillRect/>
          </a:stretch>
        </p:blipFill>
        <p:spPr>
          <a:xfrm flipH="false" flipV="false" rot="-1846729">
            <a:off x="16699307" y="8907403"/>
            <a:ext cx="1975492" cy="1610026"/>
          </a:xfrm>
          <a:prstGeom prst="rect">
            <a:avLst/>
          </a:prstGeom>
        </p:spPr>
      </p:pic>
      <p:sp>
        <p:nvSpPr>
          <p:cNvPr name="TextBox 17" id="17"/>
          <p:cNvSpPr txBox="true"/>
          <p:nvPr/>
        </p:nvSpPr>
        <p:spPr>
          <a:xfrm rot="0">
            <a:off x="4515793" y="2788904"/>
            <a:ext cx="9256414" cy="7628502"/>
          </a:xfrm>
          <a:prstGeom prst="rect">
            <a:avLst/>
          </a:prstGeom>
        </p:spPr>
        <p:txBody>
          <a:bodyPr anchor="t" rtlCol="false" tIns="0" lIns="0" bIns="0" rIns="0">
            <a:spAutoFit/>
          </a:bodyPr>
          <a:lstStyle/>
          <a:p>
            <a:pPr algn="just">
              <a:lnSpc>
                <a:spcPts val="4335"/>
              </a:lnSpc>
            </a:pPr>
          </a:p>
          <a:p>
            <a:pPr algn="just">
              <a:lnSpc>
                <a:spcPts val="4335"/>
              </a:lnSpc>
            </a:pPr>
            <a:r>
              <a:rPr lang="en-US" sz="4168">
                <a:solidFill>
                  <a:srgbClr val="000000"/>
                </a:solidFill>
                <a:latin typeface="Another Shabby"/>
                <a:ea typeface="Another Shabby"/>
                <a:cs typeface="Another Shabby"/>
                <a:sym typeface="Another Shabby"/>
              </a:rPr>
              <a:t>1960-ті роки стали піковим періодом творчості Ліни Костенко, і водночас періодом її активної громадської діяльності.Вона стала однією з провідних фігур в культурному русі “шістдесятників” в Україні.</a:t>
            </a:r>
          </a:p>
          <a:p>
            <a:pPr algn="just">
              <a:lnSpc>
                <a:spcPts val="4335"/>
              </a:lnSpc>
            </a:pPr>
            <a:r>
              <a:rPr lang="en-US" sz="4168">
                <a:solidFill>
                  <a:srgbClr val="000000"/>
                </a:solidFill>
                <a:latin typeface="Another Shabby"/>
                <a:ea typeface="Another Shabby"/>
                <a:cs typeface="Another Shabby"/>
                <a:sym typeface="Another Shabby"/>
              </a:rPr>
              <a:t>Цей рух об’єднував інтелектуалів, які виступали за свободу слова, права людини та культурну незалежність від радянської ідеології.</a:t>
            </a:r>
          </a:p>
          <a:p>
            <a:pPr algn="just">
              <a:lnSpc>
                <a:spcPts val="4335"/>
              </a:lnSpc>
            </a:pPr>
          </a:p>
        </p:txBody>
      </p:sp>
      <p:pic>
        <p:nvPicPr>
          <p:cNvPr name="Picture 18" id="18"/>
          <p:cNvPicPr>
            <a:picLocks noChangeAspect="true"/>
          </p:cNvPicPr>
          <p:nvPr/>
        </p:nvPicPr>
        <p:blipFill>
          <a:blip r:embed="rId17"/>
          <a:srcRect l="0" t="0" r="0" b="0"/>
          <a:stretch>
            <a:fillRect/>
          </a:stretch>
        </p:blipFill>
        <p:spPr>
          <a:xfrm flipH="false" flipV="false" rot="-2439055">
            <a:off x="-169443" y="3217269"/>
            <a:ext cx="3036220" cy="3226645"/>
          </a:xfrm>
          <a:prstGeom prst="rect">
            <a:avLst/>
          </a:prstGeom>
        </p:spPr>
      </p:pic>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09990">
            <a:off x="-296935" y="-548610"/>
            <a:ext cx="18881871" cy="11384220"/>
          </a:xfrm>
          <a:custGeom>
            <a:avLst/>
            <a:gdLst/>
            <a:ahLst/>
            <a:cxnLst/>
            <a:rect r="r" b="b" t="t" l="l"/>
            <a:pathLst>
              <a:path h="11384220" w="18881871">
                <a:moveTo>
                  <a:pt x="0" y="1116406"/>
                </a:moveTo>
                <a:lnTo>
                  <a:pt x="18253892" y="0"/>
                </a:lnTo>
                <a:lnTo>
                  <a:pt x="18881870" y="10267814"/>
                </a:lnTo>
                <a:lnTo>
                  <a:pt x="627978" y="11384220"/>
                </a:lnTo>
                <a:lnTo>
                  <a:pt x="0" y="1116406"/>
                </a:lnTo>
                <a:close/>
              </a:path>
            </a:pathLst>
          </a:custGeom>
          <a:blipFill>
            <a:blip r:embed="rId2"/>
            <a:stretch>
              <a:fillRect l="0" t="-78077" r="-1486" b="-81883"/>
            </a:stretch>
          </a:blipFill>
        </p:spPr>
      </p:sp>
      <p:sp>
        <p:nvSpPr>
          <p:cNvPr name="Freeform 3" id="3"/>
          <p:cNvSpPr/>
          <p:nvPr/>
        </p:nvSpPr>
        <p:spPr>
          <a:xfrm flipH="false" flipV="false" rot="-10800000">
            <a:off x="2961865" y="512519"/>
            <a:ext cx="12364270" cy="9261962"/>
          </a:xfrm>
          <a:custGeom>
            <a:avLst/>
            <a:gdLst/>
            <a:ahLst/>
            <a:cxnLst/>
            <a:rect r="r" b="b" t="t" l="l"/>
            <a:pathLst>
              <a:path h="9261962" w="12364270">
                <a:moveTo>
                  <a:pt x="0" y="0"/>
                </a:moveTo>
                <a:lnTo>
                  <a:pt x="12364270" y="0"/>
                </a:lnTo>
                <a:lnTo>
                  <a:pt x="12364270" y="9261962"/>
                </a:lnTo>
                <a:lnTo>
                  <a:pt x="0" y="92619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2114479" y="-2199381"/>
            <a:ext cx="4285771" cy="12790609"/>
            <a:chOff x="0" y="0"/>
            <a:chExt cx="3263900" cy="9740900"/>
          </a:xfrm>
        </p:grpSpPr>
        <p:sp>
          <p:nvSpPr>
            <p:cNvPr name="Freeform 5" id="5"/>
            <p:cNvSpPr/>
            <p:nvPr/>
          </p:nvSpPr>
          <p:spPr>
            <a:xfrm flipH="false" flipV="false" rot="-710471">
              <a:off x="-964915" y="39738"/>
              <a:ext cx="5075031" cy="9638636"/>
            </a:xfrm>
            <a:custGeom>
              <a:avLst/>
              <a:gdLst/>
              <a:ahLst/>
              <a:cxnLst/>
              <a:rect r="r" b="b" t="t" l="l"/>
              <a:pathLst>
                <a:path h="9638636" w="5075031">
                  <a:moveTo>
                    <a:pt x="2412973" y="7084422"/>
                  </a:moveTo>
                  <a:cubicBezTo>
                    <a:pt x="2333666" y="7202747"/>
                    <a:pt x="2304864" y="7649574"/>
                    <a:pt x="2300835" y="7681170"/>
                  </a:cubicBezTo>
                  <a:cubicBezTo>
                    <a:pt x="2219725" y="7913306"/>
                    <a:pt x="1987867" y="8957285"/>
                    <a:pt x="1998112" y="9007445"/>
                  </a:cubicBezTo>
                  <a:cubicBezTo>
                    <a:pt x="1999295" y="9014181"/>
                    <a:pt x="1950580" y="9110371"/>
                    <a:pt x="1934001" y="9152311"/>
                  </a:cubicBezTo>
                  <a:cubicBezTo>
                    <a:pt x="1928909" y="9164220"/>
                    <a:pt x="1904275" y="9510709"/>
                    <a:pt x="1905499" y="9566763"/>
                  </a:cubicBezTo>
                  <a:cubicBezTo>
                    <a:pt x="1906963" y="9596914"/>
                    <a:pt x="1839824" y="9638635"/>
                    <a:pt x="1827394" y="9636029"/>
                  </a:cubicBezTo>
                  <a:cubicBezTo>
                    <a:pt x="1725470" y="9614660"/>
                    <a:pt x="88793" y="9263727"/>
                    <a:pt x="18465" y="9246386"/>
                  </a:cubicBezTo>
                  <a:cubicBezTo>
                    <a:pt x="13493" y="9245344"/>
                    <a:pt x="8781" y="9243059"/>
                    <a:pt x="5313" y="9241033"/>
                  </a:cubicBezTo>
                  <a:cubicBezTo>
                    <a:pt x="0" y="9223051"/>
                    <a:pt x="151838" y="8938268"/>
                    <a:pt x="142696" y="8876661"/>
                  </a:cubicBezTo>
                  <a:cubicBezTo>
                    <a:pt x="154904" y="8849375"/>
                    <a:pt x="309648" y="8439333"/>
                    <a:pt x="312715" y="8430893"/>
                  </a:cubicBezTo>
                  <a:cubicBezTo>
                    <a:pt x="328773" y="8391439"/>
                    <a:pt x="308641" y="8171814"/>
                    <a:pt x="308701" y="8165338"/>
                  </a:cubicBezTo>
                  <a:cubicBezTo>
                    <a:pt x="309603" y="8148658"/>
                    <a:pt x="462105" y="7953550"/>
                    <a:pt x="473412" y="7942944"/>
                  </a:cubicBezTo>
                  <a:cubicBezTo>
                    <a:pt x="481711" y="7934304"/>
                    <a:pt x="481950" y="7827949"/>
                    <a:pt x="478401" y="7807741"/>
                  </a:cubicBezTo>
                  <a:cubicBezTo>
                    <a:pt x="473670" y="7780797"/>
                    <a:pt x="576192" y="7576507"/>
                    <a:pt x="575730" y="7572517"/>
                  </a:cubicBezTo>
                  <a:cubicBezTo>
                    <a:pt x="570016" y="7544070"/>
                    <a:pt x="528913" y="7195477"/>
                    <a:pt x="536149" y="7167149"/>
                  </a:cubicBezTo>
                  <a:cubicBezTo>
                    <a:pt x="544950" y="7131363"/>
                    <a:pt x="666735" y="6729983"/>
                    <a:pt x="674954" y="6703158"/>
                  </a:cubicBezTo>
                  <a:cubicBezTo>
                    <a:pt x="678282" y="6693475"/>
                    <a:pt x="640948" y="6394982"/>
                    <a:pt x="660013" y="6353563"/>
                  </a:cubicBezTo>
                  <a:cubicBezTo>
                    <a:pt x="676532" y="6318098"/>
                    <a:pt x="822076" y="6094281"/>
                    <a:pt x="825584" y="6065171"/>
                  </a:cubicBezTo>
                  <a:cubicBezTo>
                    <a:pt x="827849" y="6035801"/>
                    <a:pt x="904885" y="5544586"/>
                    <a:pt x="908935" y="5537649"/>
                  </a:cubicBezTo>
                  <a:cubicBezTo>
                    <a:pt x="913245" y="5529469"/>
                    <a:pt x="1015145" y="5284823"/>
                    <a:pt x="1036896" y="5249157"/>
                  </a:cubicBezTo>
                  <a:cubicBezTo>
                    <a:pt x="1044735" y="5236527"/>
                    <a:pt x="1036371" y="5010287"/>
                    <a:pt x="1030777" y="4968888"/>
                  </a:cubicBezTo>
                  <a:cubicBezTo>
                    <a:pt x="1027750" y="4946194"/>
                    <a:pt x="1126160" y="4594411"/>
                    <a:pt x="1126941" y="4590683"/>
                  </a:cubicBezTo>
                  <a:cubicBezTo>
                    <a:pt x="1140513" y="4550707"/>
                    <a:pt x="1231309" y="4482803"/>
                    <a:pt x="1235940" y="4466905"/>
                  </a:cubicBezTo>
                  <a:cubicBezTo>
                    <a:pt x="1240571" y="4451007"/>
                    <a:pt x="1494329" y="3946237"/>
                    <a:pt x="1493327" y="3920074"/>
                  </a:cubicBezTo>
                  <a:cubicBezTo>
                    <a:pt x="1493126" y="3914842"/>
                    <a:pt x="1580855" y="3855378"/>
                    <a:pt x="1588292" y="3832283"/>
                  </a:cubicBezTo>
                  <a:cubicBezTo>
                    <a:pt x="1589074" y="3828554"/>
                    <a:pt x="1668857" y="3336617"/>
                    <a:pt x="1671864" y="3334652"/>
                  </a:cubicBezTo>
                  <a:cubicBezTo>
                    <a:pt x="1696242" y="3311216"/>
                    <a:pt x="1854433" y="2878540"/>
                    <a:pt x="1831175" y="2673831"/>
                  </a:cubicBezTo>
                  <a:cubicBezTo>
                    <a:pt x="1830713" y="2669841"/>
                    <a:pt x="2173905" y="2109857"/>
                    <a:pt x="2183768" y="2093759"/>
                  </a:cubicBezTo>
                  <a:cubicBezTo>
                    <a:pt x="2255917" y="1861042"/>
                    <a:pt x="2713778" y="995506"/>
                    <a:pt x="2719511" y="968160"/>
                  </a:cubicBezTo>
                  <a:cubicBezTo>
                    <a:pt x="2724463" y="944544"/>
                    <a:pt x="2888492" y="768721"/>
                    <a:pt x="2889092" y="703966"/>
                  </a:cubicBezTo>
                  <a:cubicBezTo>
                    <a:pt x="2889473" y="689772"/>
                    <a:pt x="2987866" y="554688"/>
                    <a:pt x="3009096" y="521509"/>
                  </a:cubicBezTo>
                  <a:cubicBezTo>
                    <a:pt x="3025034" y="495005"/>
                    <a:pt x="3176829" y="0"/>
                    <a:pt x="3197960" y="4430"/>
                  </a:cubicBezTo>
                  <a:cubicBezTo>
                    <a:pt x="3368768" y="37647"/>
                    <a:pt x="4924892" y="345739"/>
                    <a:pt x="5037742" y="370697"/>
                  </a:cubicBezTo>
                  <a:cubicBezTo>
                    <a:pt x="5075031" y="378515"/>
                    <a:pt x="5018381" y="685850"/>
                    <a:pt x="5018120" y="687093"/>
                  </a:cubicBezTo>
                  <a:cubicBezTo>
                    <a:pt x="4916260" y="900605"/>
                    <a:pt x="4885829" y="1039557"/>
                    <a:pt x="4887213" y="1051526"/>
                  </a:cubicBezTo>
                  <a:cubicBezTo>
                    <a:pt x="4889980" y="1075463"/>
                    <a:pt x="4895754" y="1097436"/>
                    <a:pt x="4900285" y="1119147"/>
                  </a:cubicBezTo>
                  <a:cubicBezTo>
                    <a:pt x="4774531" y="1545649"/>
                    <a:pt x="4786008" y="2134576"/>
                    <a:pt x="4785367" y="2150013"/>
                  </a:cubicBezTo>
                  <a:cubicBezTo>
                    <a:pt x="4784264" y="2161460"/>
                    <a:pt x="4658311" y="2663181"/>
                    <a:pt x="4656888" y="2682347"/>
                  </a:cubicBezTo>
                  <a:cubicBezTo>
                    <a:pt x="4653841" y="2715446"/>
                    <a:pt x="4667335" y="2818192"/>
                    <a:pt x="4651718" y="2836977"/>
                  </a:cubicBezTo>
                  <a:cubicBezTo>
                    <a:pt x="4642897" y="2848103"/>
                    <a:pt x="4560388" y="3365421"/>
                    <a:pt x="4548419" y="3366805"/>
                  </a:cubicBezTo>
                  <a:cubicBezTo>
                    <a:pt x="4527489" y="3367607"/>
                    <a:pt x="4141533" y="3784970"/>
                    <a:pt x="4139188" y="3796157"/>
                  </a:cubicBezTo>
                  <a:cubicBezTo>
                    <a:pt x="4137564" y="3810090"/>
                    <a:pt x="4135119" y="3858887"/>
                    <a:pt x="4128583" y="3865303"/>
                  </a:cubicBezTo>
                  <a:cubicBezTo>
                    <a:pt x="4118259" y="3877411"/>
                    <a:pt x="4063333" y="4213656"/>
                    <a:pt x="4001847" y="4290300"/>
                  </a:cubicBezTo>
                  <a:cubicBezTo>
                    <a:pt x="4000224" y="4304233"/>
                    <a:pt x="3863318" y="4375446"/>
                    <a:pt x="3862536" y="4379175"/>
                  </a:cubicBezTo>
                  <a:cubicBezTo>
                    <a:pt x="3855499" y="4412735"/>
                    <a:pt x="3585177" y="4662295"/>
                    <a:pt x="3570483" y="4689060"/>
                  </a:cubicBezTo>
                  <a:cubicBezTo>
                    <a:pt x="3556570" y="4712095"/>
                    <a:pt x="3275761" y="4856945"/>
                    <a:pt x="3270989" y="4861135"/>
                  </a:cubicBezTo>
                  <a:cubicBezTo>
                    <a:pt x="3247333" y="4887319"/>
                    <a:pt x="2866909" y="5191652"/>
                    <a:pt x="2869275" y="5205124"/>
                  </a:cubicBezTo>
                  <a:cubicBezTo>
                    <a:pt x="2851839" y="5554419"/>
                    <a:pt x="2644630" y="5954759"/>
                    <a:pt x="2643126" y="5955741"/>
                  </a:cubicBezTo>
                  <a:cubicBezTo>
                    <a:pt x="2617565" y="5972442"/>
                    <a:pt x="2478141" y="6556981"/>
                    <a:pt x="2471806" y="6568629"/>
                  </a:cubicBezTo>
                  <a:cubicBezTo>
                    <a:pt x="2470042" y="6570854"/>
                    <a:pt x="2419509" y="7078007"/>
                    <a:pt x="2412973" y="7084422"/>
                  </a:cubicBezTo>
                  <a:close/>
                </a:path>
              </a:pathLst>
            </a:custGeom>
            <a:blipFill>
              <a:blip r:embed="rId5"/>
              <a:stretch>
                <a:fillRect l="-13413" t="-2814" r="-15795" b="-2938"/>
              </a:stretch>
            </a:blipFill>
          </p:spPr>
        </p:sp>
      </p:grpSp>
      <p:grpSp>
        <p:nvGrpSpPr>
          <p:cNvPr name="Group 6" id="6"/>
          <p:cNvGrpSpPr/>
          <p:nvPr/>
        </p:nvGrpSpPr>
        <p:grpSpPr>
          <a:xfrm rot="-10800000">
            <a:off x="15521821" y="-1106493"/>
            <a:ext cx="4285771" cy="12790609"/>
            <a:chOff x="0" y="0"/>
            <a:chExt cx="3263900" cy="9740900"/>
          </a:xfrm>
        </p:grpSpPr>
        <p:sp>
          <p:nvSpPr>
            <p:cNvPr name="Freeform 7" id="7"/>
            <p:cNvSpPr/>
            <p:nvPr/>
          </p:nvSpPr>
          <p:spPr>
            <a:xfrm flipH="false" flipV="false" rot="0">
              <a:off x="-7620" y="1270"/>
              <a:ext cx="3261360" cy="9728200"/>
            </a:xfrm>
            <a:custGeom>
              <a:avLst/>
              <a:gdLst/>
              <a:ahLst/>
              <a:cxnLst/>
              <a:rect r="r" b="b" t="t" l="l"/>
              <a:pathLst>
                <a:path h="9728200" w="3261360">
                  <a:moveTo>
                    <a:pt x="1922780" y="7110730"/>
                  </a:moveTo>
                  <a:cubicBezTo>
                    <a:pt x="1869440" y="7242810"/>
                    <a:pt x="1932940" y="7686040"/>
                    <a:pt x="1935480" y="7717790"/>
                  </a:cubicBezTo>
                  <a:cubicBezTo>
                    <a:pt x="1903730" y="7961630"/>
                    <a:pt x="1891030" y="9030970"/>
                    <a:pt x="1911350" y="9077960"/>
                  </a:cubicBezTo>
                  <a:cubicBezTo>
                    <a:pt x="1913890" y="9084310"/>
                    <a:pt x="1885950" y="9188450"/>
                    <a:pt x="1878330" y="9232900"/>
                  </a:cubicBezTo>
                  <a:cubicBezTo>
                    <a:pt x="1875790" y="9245600"/>
                    <a:pt x="1922780" y="9589770"/>
                    <a:pt x="1935480" y="9644380"/>
                  </a:cubicBezTo>
                  <a:cubicBezTo>
                    <a:pt x="1943100" y="9673590"/>
                    <a:pt x="1885950" y="9728200"/>
                    <a:pt x="1873250" y="9728200"/>
                  </a:cubicBezTo>
                  <a:cubicBezTo>
                    <a:pt x="1769110" y="9728200"/>
                    <a:pt x="95250" y="9720580"/>
                    <a:pt x="22860" y="9718040"/>
                  </a:cubicBezTo>
                  <a:cubicBezTo>
                    <a:pt x="17780" y="9718040"/>
                    <a:pt x="12700" y="9716770"/>
                    <a:pt x="8890" y="9715500"/>
                  </a:cubicBezTo>
                  <a:cubicBezTo>
                    <a:pt x="0" y="9698990"/>
                    <a:pt x="90170" y="9389110"/>
                    <a:pt x="68580" y="9330690"/>
                  </a:cubicBezTo>
                  <a:cubicBezTo>
                    <a:pt x="74930" y="9301480"/>
                    <a:pt x="142240" y="8868410"/>
                    <a:pt x="143510" y="8859520"/>
                  </a:cubicBezTo>
                  <a:cubicBezTo>
                    <a:pt x="151130" y="8817610"/>
                    <a:pt x="86360" y="8606790"/>
                    <a:pt x="85090" y="8600440"/>
                  </a:cubicBezTo>
                  <a:cubicBezTo>
                    <a:pt x="82550" y="8583930"/>
                    <a:pt x="191770" y="8361680"/>
                    <a:pt x="200660" y="8348980"/>
                  </a:cubicBezTo>
                  <a:cubicBezTo>
                    <a:pt x="207010" y="8338820"/>
                    <a:pt x="185420" y="8234680"/>
                    <a:pt x="177800" y="8215630"/>
                  </a:cubicBezTo>
                  <a:cubicBezTo>
                    <a:pt x="167640" y="8190230"/>
                    <a:pt x="226060" y="7969250"/>
                    <a:pt x="224790" y="7965440"/>
                  </a:cubicBezTo>
                  <a:cubicBezTo>
                    <a:pt x="213360" y="7938770"/>
                    <a:pt x="101600" y="7606030"/>
                    <a:pt x="102870" y="7576820"/>
                  </a:cubicBezTo>
                  <a:cubicBezTo>
                    <a:pt x="104140" y="7539990"/>
                    <a:pt x="140970" y="7122160"/>
                    <a:pt x="143510" y="7094220"/>
                  </a:cubicBezTo>
                  <a:cubicBezTo>
                    <a:pt x="144780" y="7084060"/>
                    <a:pt x="46990" y="6799580"/>
                    <a:pt x="57150" y="6755130"/>
                  </a:cubicBezTo>
                  <a:cubicBezTo>
                    <a:pt x="66040" y="6717030"/>
                    <a:pt x="162560" y="6468110"/>
                    <a:pt x="160020" y="6438900"/>
                  </a:cubicBezTo>
                  <a:cubicBezTo>
                    <a:pt x="156210" y="6409690"/>
                    <a:pt x="130810" y="5913120"/>
                    <a:pt x="133350" y="5905500"/>
                  </a:cubicBezTo>
                  <a:cubicBezTo>
                    <a:pt x="135890" y="5896610"/>
                    <a:pt x="185420" y="5636260"/>
                    <a:pt x="199390" y="5596890"/>
                  </a:cubicBezTo>
                  <a:cubicBezTo>
                    <a:pt x="204470" y="5582920"/>
                    <a:pt x="149860" y="5363210"/>
                    <a:pt x="135890" y="5323840"/>
                  </a:cubicBezTo>
                  <a:cubicBezTo>
                    <a:pt x="128270" y="5302250"/>
                    <a:pt x="152400" y="4937760"/>
                    <a:pt x="152400" y="4933950"/>
                  </a:cubicBezTo>
                  <a:cubicBezTo>
                    <a:pt x="157480" y="4892040"/>
                    <a:pt x="232410" y="4806950"/>
                    <a:pt x="233680" y="4790440"/>
                  </a:cubicBezTo>
                  <a:cubicBezTo>
                    <a:pt x="234950" y="4773930"/>
                    <a:pt x="379730" y="4227830"/>
                    <a:pt x="373380" y="4202430"/>
                  </a:cubicBezTo>
                  <a:cubicBezTo>
                    <a:pt x="372110" y="4197350"/>
                    <a:pt x="445770" y="4121150"/>
                    <a:pt x="448310" y="4097020"/>
                  </a:cubicBezTo>
                  <a:cubicBezTo>
                    <a:pt x="448310" y="4093210"/>
                    <a:pt x="425450" y="3595370"/>
                    <a:pt x="427990" y="3592830"/>
                  </a:cubicBezTo>
                  <a:cubicBezTo>
                    <a:pt x="447040" y="3564890"/>
                    <a:pt x="513080" y="3108960"/>
                    <a:pt x="448310" y="2913380"/>
                  </a:cubicBezTo>
                  <a:cubicBezTo>
                    <a:pt x="447040" y="2909570"/>
                    <a:pt x="668020" y="2291080"/>
                    <a:pt x="674370" y="2273300"/>
                  </a:cubicBezTo>
                  <a:cubicBezTo>
                    <a:pt x="697230" y="2030730"/>
                    <a:pt x="967740" y="1089660"/>
                    <a:pt x="967740" y="1061720"/>
                  </a:cubicBezTo>
                  <a:cubicBezTo>
                    <a:pt x="967740" y="1037590"/>
                    <a:pt x="1092200" y="831850"/>
                    <a:pt x="1079500" y="768350"/>
                  </a:cubicBezTo>
                  <a:cubicBezTo>
                    <a:pt x="1076960" y="754380"/>
                    <a:pt x="1145540" y="601980"/>
                    <a:pt x="1159510" y="565150"/>
                  </a:cubicBezTo>
                  <a:cubicBezTo>
                    <a:pt x="1169670" y="535940"/>
                    <a:pt x="1216660" y="20320"/>
                    <a:pt x="1238250" y="20320"/>
                  </a:cubicBezTo>
                  <a:cubicBezTo>
                    <a:pt x="1412240" y="17780"/>
                    <a:pt x="2998470" y="0"/>
                    <a:pt x="3114040" y="1270"/>
                  </a:cubicBezTo>
                  <a:cubicBezTo>
                    <a:pt x="3152140" y="1270"/>
                    <a:pt x="3159760" y="313690"/>
                    <a:pt x="3159760" y="314960"/>
                  </a:cubicBezTo>
                  <a:cubicBezTo>
                    <a:pt x="3103880" y="544830"/>
                    <a:pt x="3102610" y="687070"/>
                    <a:pt x="3106420" y="698500"/>
                  </a:cubicBezTo>
                  <a:cubicBezTo>
                    <a:pt x="3114040" y="721360"/>
                    <a:pt x="3124200" y="741680"/>
                    <a:pt x="3133090" y="762000"/>
                  </a:cubicBezTo>
                  <a:cubicBezTo>
                    <a:pt x="3097530" y="1205230"/>
                    <a:pt x="3229610" y="1779270"/>
                    <a:pt x="3232150" y="1794510"/>
                  </a:cubicBezTo>
                  <a:cubicBezTo>
                    <a:pt x="3233420" y="1805940"/>
                    <a:pt x="3213100" y="2322830"/>
                    <a:pt x="3215640" y="2341880"/>
                  </a:cubicBezTo>
                  <a:cubicBezTo>
                    <a:pt x="3219450" y="2374900"/>
                    <a:pt x="3253740" y="2472690"/>
                    <a:pt x="3242310" y="2494280"/>
                  </a:cubicBezTo>
                  <a:cubicBezTo>
                    <a:pt x="3235960" y="2506980"/>
                    <a:pt x="3261360" y="3030220"/>
                    <a:pt x="3249930" y="3034030"/>
                  </a:cubicBezTo>
                  <a:cubicBezTo>
                    <a:pt x="3229610" y="3039110"/>
                    <a:pt x="2937510" y="3526790"/>
                    <a:pt x="2937510" y="3538220"/>
                  </a:cubicBezTo>
                  <a:cubicBezTo>
                    <a:pt x="2938780" y="3552190"/>
                    <a:pt x="2946400" y="3600450"/>
                    <a:pt x="2941320" y="3608070"/>
                  </a:cubicBezTo>
                  <a:cubicBezTo>
                    <a:pt x="2933700" y="3622040"/>
                    <a:pt x="2948940" y="3962400"/>
                    <a:pt x="2904490" y="4050030"/>
                  </a:cubicBezTo>
                  <a:cubicBezTo>
                    <a:pt x="2905760" y="4064000"/>
                    <a:pt x="2786380" y="4161790"/>
                    <a:pt x="2786380" y="4165600"/>
                  </a:cubicBezTo>
                  <a:cubicBezTo>
                    <a:pt x="2786380" y="4199890"/>
                    <a:pt x="2573020" y="4499610"/>
                    <a:pt x="2564130" y="4528820"/>
                  </a:cubicBezTo>
                  <a:cubicBezTo>
                    <a:pt x="2555240" y="4554220"/>
                    <a:pt x="2310130" y="4753610"/>
                    <a:pt x="2306320" y="4758690"/>
                  </a:cubicBezTo>
                  <a:cubicBezTo>
                    <a:pt x="2288540" y="4789170"/>
                    <a:pt x="1978660" y="5165090"/>
                    <a:pt x="1983740" y="5177790"/>
                  </a:cubicBezTo>
                  <a:cubicBezTo>
                    <a:pt x="2038350" y="5523230"/>
                    <a:pt x="1917700" y="5957570"/>
                    <a:pt x="1916430" y="5958840"/>
                  </a:cubicBezTo>
                  <a:cubicBezTo>
                    <a:pt x="1894840" y="5980430"/>
                    <a:pt x="1878330" y="6581140"/>
                    <a:pt x="1874520" y="6593840"/>
                  </a:cubicBezTo>
                  <a:cubicBezTo>
                    <a:pt x="1873250" y="6596380"/>
                    <a:pt x="1927860" y="7103110"/>
                    <a:pt x="1922780" y="7110730"/>
                  </a:cubicBezTo>
                  <a:close/>
                </a:path>
              </a:pathLst>
            </a:custGeom>
            <a:blipFill>
              <a:blip r:embed="rId6"/>
              <a:stretch>
                <a:fillRect l="-99892" t="0" r="-99892" b="0"/>
              </a:stretch>
            </a:blipFill>
          </p:spPr>
        </p:sp>
      </p:grpSp>
      <p:sp>
        <p:nvSpPr>
          <p:cNvPr name="Freeform 8" id="8"/>
          <p:cNvSpPr/>
          <p:nvPr/>
        </p:nvSpPr>
        <p:spPr>
          <a:xfrm flipH="true" flipV="false" rot="-9606859">
            <a:off x="14738055" y="-3515186"/>
            <a:ext cx="5853303" cy="8229600"/>
          </a:xfrm>
          <a:custGeom>
            <a:avLst/>
            <a:gdLst/>
            <a:ahLst/>
            <a:cxnLst/>
            <a:rect r="r" b="b" t="t" l="l"/>
            <a:pathLst>
              <a:path h="8229600" w="5853303">
                <a:moveTo>
                  <a:pt x="5853303" y="0"/>
                </a:moveTo>
                <a:lnTo>
                  <a:pt x="0" y="0"/>
                </a:lnTo>
                <a:lnTo>
                  <a:pt x="0" y="8229600"/>
                </a:lnTo>
                <a:lnTo>
                  <a:pt x="5853303" y="8229600"/>
                </a:lnTo>
                <a:lnTo>
                  <a:pt x="5853303" y="0"/>
                </a:lnTo>
                <a:close/>
              </a:path>
            </a:pathLst>
          </a:custGeom>
          <a:blipFill>
            <a:blip r:embed="rId7"/>
            <a:stretch>
              <a:fillRect l="0" t="0" r="0" b="0"/>
            </a:stretch>
          </a:blipFill>
        </p:spPr>
      </p:sp>
      <p:sp>
        <p:nvSpPr>
          <p:cNvPr name="Freeform 9" id="9"/>
          <p:cNvSpPr/>
          <p:nvPr/>
        </p:nvSpPr>
        <p:spPr>
          <a:xfrm flipH="false" flipV="false" rot="0">
            <a:off x="15790671" y="5007114"/>
            <a:ext cx="1406488" cy="1468408"/>
          </a:xfrm>
          <a:custGeom>
            <a:avLst/>
            <a:gdLst/>
            <a:ahLst/>
            <a:cxnLst/>
            <a:rect r="r" b="b" t="t" l="l"/>
            <a:pathLst>
              <a:path h="1468408" w="1406488">
                <a:moveTo>
                  <a:pt x="0" y="0"/>
                </a:moveTo>
                <a:lnTo>
                  <a:pt x="1406488" y="0"/>
                </a:lnTo>
                <a:lnTo>
                  <a:pt x="1406488" y="1468408"/>
                </a:lnTo>
                <a:lnTo>
                  <a:pt x="0" y="1468408"/>
                </a:lnTo>
                <a:lnTo>
                  <a:pt x="0" y="0"/>
                </a:lnTo>
                <a:close/>
              </a:path>
            </a:pathLst>
          </a:custGeom>
          <a:blipFill>
            <a:blip r:embed="rId8">
              <a:extLst>
                <a:ext uri="{96DAC541-7B7A-43D3-8B79-37D633B846F1}">
                  <asvg:svgBlip xmlns:asvg="http://schemas.microsoft.com/office/drawing/2016/SVG/main" r:embed="rId9"/>
                </a:ext>
              </a:extLst>
            </a:blip>
            <a:stretch>
              <a:fillRect l="-101042" t="-84932" r="0" b="-11017"/>
            </a:stretch>
          </a:blipFill>
        </p:spPr>
      </p:sp>
      <p:sp>
        <p:nvSpPr>
          <p:cNvPr name="Freeform 10" id="10"/>
          <p:cNvSpPr/>
          <p:nvPr/>
        </p:nvSpPr>
        <p:spPr>
          <a:xfrm flipH="false" flipV="false" rot="0">
            <a:off x="15274171" y="4195924"/>
            <a:ext cx="1033001" cy="1078478"/>
          </a:xfrm>
          <a:custGeom>
            <a:avLst/>
            <a:gdLst/>
            <a:ahLst/>
            <a:cxnLst/>
            <a:rect r="r" b="b" t="t" l="l"/>
            <a:pathLst>
              <a:path h="1078478" w="1033001">
                <a:moveTo>
                  <a:pt x="0" y="0"/>
                </a:moveTo>
                <a:lnTo>
                  <a:pt x="1033001" y="0"/>
                </a:lnTo>
                <a:lnTo>
                  <a:pt x="1033001" y="1078478"/>
                </a:lnTo>
                <a:lnTo>
                  <a:pt x="0" y="1078478"/>
                </a:lnTo>
                <a:lnTo>
                  <a:pt x="0" y="0"/>
                </a:lnTo>
                <a:close/>
              </a:path>
            </a:pathLst>
          </a:custGeom>
          <a:blipFill>
            <a:blip r:embed="rId8">
              <a:extLst>
                <a:ext uri="{96DAC541-7B7A-43D3-8B79-37D633B846F1}">
                  <asvg:svgBlip xmlns:asvg="http://schemas.microsoft.com/office/drawing/2016/SVG/main" r:embed="rId9"/>
                </a:ext>
              </a:extLst>
            </a:blip>
            <a:stretch>
              <a:fillRect l="-101042" t="-84932" r="0" b="-11017"/>
            </a:stretch>
          </a:blipFill>
        </p:spPr>
      </p:sp>
      <p:sp>
        <p:nvSpPr>
          <p:cNvPr name="Freeform 11" id="11"/>
          <p:cNvSpPr/>
          <p:nvPr/>
        </p:nvSpPr>
        <p:spPr>
          <a:xfrm flipH="false" flipV="false" rot="0">
            <a:off x="363933" y="3135853"/>
            <a:ext cx="1406488" cy="1468408"/>
          </a:xfrm>
          <a:custGeom>
            <a:avLst/>
            <a:gdLst/>
            <a:ahLst/>
            <a:cxnLst/>
            <a:rect r="r" b="b" t="t" l="l"/>
            <a:pathLst>
              <a:path h="1468408" w="1406488">
                <a:moveTo>
                  <a:pt x="0" y="0"/>
                </a:moveTo>
                <a:lnTo>
                  <a:pt x="1406488" y="0"/>
                </a:lnTo>
                <a:lnTo>
                  <a:pt x="1406488" y="1468408"/>
                </a:lnTo>
                <a:lnTo>
                  <a:pt x="0" y="1468408"/>
                </a:lnTo>
                <a:lnTo>
                  <a:pt x="0" y="0"/>
                </a:lnTo>
                <a:close/>
              </a:path>
            </a:pathLst>
          </a:custGeom>
          <a:blipFill>
            <a:blip r:embed="rId8">
              <a:extLst>
                <a:ext uri="{96DAC541-7B7A-43D3-8B79-37D633B846F1}">
                  <asvg:svgBlip xmlns:asvg="http://schemas.microsoft.com/office/drawing/2016/SVG/main" r:embed="rId9"/>
                </a:ext>
              </a:extLst>
            </a:blip>
            <a:stretch>
              <a:fillRect l="-101042" t="-84932" r="0" b="-11017"/>
            </a:stretch>
          </a:blipFill>
        </p:spPr>
      </p:sp>
      <p:sp>
        <p:nvSpPr>
          <p:cNvPr name="Freeform 12" id="12"/>
          <p:cNvSpPr/>
          <p:nvPr/>
        </p:nvSpPr>
        <p:spPr>
          <a:xfrm flipH="false" flipV="false" rot="0">
            <a:off x="1654792" y="4604261"/>
            <a:ext cx="1033001" cy="1078478"/>
          </a:xfrm>
          <a:custGeom>
            <a:avLst/>
            <a:gdLst/>
            <a:ahLst/>
            <a:cxnLst/>
            <a:rect r="r" b="b" t="t" l="l"/>
            <a:pathLst>
              <a:path h="1078478" w="1033001">
                <a:moveTo>
                  <a:pt x="0" y="0"/>
                </a:moveTo>
                <a:lnTo>
                  <a:pt x="1033001" y="0"/>
                </a:lnTo>
                <a:lnTo>
                  <a:pt x="1033001" y="1078478"/>
                </a:lnTo>
                <a:lnTo>
                  <a:pt x="0" y="1078478"/>
                </a:lnTo>
                <a:lnTo>
                  <a:pt x="0" y="0"/>
                </a:lnTo>
                <a:close/>
              </a:path>
            </a:pathLst>
          </a:custGeom>
          <a:blipFill>
            <a:blip r:embed="rId8">
              <a:extLst>
                <a:ext uri="{96DAC541-7B7A-43D3-8B79-37D633B846F1}">
                  <asvg:svgBlip xmlns:asvg="http://schemas.microsoft.com/office/drawing/2016/SVG/main" r:embed="rId9"/>
                </a:ext>
              </a:extLst>
            </a:blip>
            <a:stretch>
              <a:fillRect l="-101042" t="-84932" r="0" b="-11017"/>
            </a:stretch>
          </a:blipFill>
        </p:spPr>
      </p:sp>
      <p:grpSp>
        <p:nvGrpSpPr>
          <p:cNvPr name="Group 13" id="13"/>
          <p:cNvGrpSpPr/>
          <p:nvPr/>
        </p:nvGrpSpPr>
        <p:grpSpPr>
          <a:xfrm rot="0">
            <a:off x="1580440" y="-484575"/>
            <a:ext cx="2214705" cy="2168378"/>
            <a:chOff x="0" y="0"/>
            <a:chExt cx="2952941" cy="2891171"/>
          </a:xfrm>
        </p:grpSpPr>
        <p:sp>
          <p:nvSpPr>
            <p:cNvPr name="Freeform 14" id="14"/>
            <p:cNvSpPr/>
            <p:nvPr/>
          </p:nvSpPr>
          <p:spPr>
            <a:xfrm flipH="false" flipV="false" rot="-3636955">
              <a:off x="444336" y="332323"/>
              <a:ext cx="2064268" cy="2226525"/>
            </a:xfrm>
            <a:custGeom>
              <a:avLst/>
              <a:gdLst/>
              <a:ahLst/>
              <a:cxnLst/>
              <a:rect r="r" b="b" t="t" l="l"/>
              <a:pathLst>
                <a:path h="2226525" w="2064268">
                  <a:moveTo>
                    <a:pt x="0" y="0"/>
                  </a:moveTo>
                  <a:lnTo>
                    <a:pt x="2064268" y="0"/>
                  </a:lnTo>
                  <a:lnTo>
                    <a:pt x="2064268" y="2226525"/>
                  </a:lnTo>
                  <a:lnTo>
                    <a:pt x="0" y="2226525"/>
                  </a:lnTo>
                  <a:lnTo>
                    <a:pt x="0" y="0"/>
                  </a:lnTo>
                  <a:close/>
                </a:path>
              </a:pathLst>
            </a:custGeom>
            <a:blipFill>
              <a:blip r:embed="rId10"/>
              <a:stretch>
                <a:fillRect l="0" t="0" r="0" b="0"/>
              </a:stretch>
            </a:blipFill>
          </p:spPr>
        </p:sp>
        <p:sp>
          <p:nvSpPr>
            <p:cNvPr name="Freeform 15" id="15"/>
            <p:cNvSpPr/>
            <p:nvPr/>
          </p:nvSpPr>
          <p:spPr>
            <a:xfrm flipH="false" flipV="false" rot="0">
              <a:off x="613126" y="730061"/>
              <a:ext cx="1511713" cy="1517403"/>
            </a:xfrm>
            <a:custGeom>
              <a:avLst/>
              <a:gdLst/>
              <a:ahLst/>
              <a:cxnLst/>
              <a:rect r="r" b="b" t="t" l="l"/>
              <a:pathLst>
                <a:path h="1517403" w="1511713">
                  <a:moveTo>
                    <a:pt x="0" y="0"/>
                  </a:moveTo>
                  <a:lnTo>
                    <a:pt x="1511713" y="0"/>
                  </a:lnTo>
                  <a:lnTo>
                    <a:pt x="1511713" y="1517404"/>
                  </a:lnTo>
                  <a:lnTo>
                    <a:pt x="0" y="151740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255835" y="1111743"/>
              <a:ext cx="1766060" cy="885237"/>
            </a:xfrm>
            <a:custGeom>
              <a:avLst/>
              <a:gdLst/>
              <a:ahLst/>
              <a:cxnLst/>
              <a:rect r="r" b="b" t="t" l="l"/>
              <a:pathLst>
                <a:path h="885237" w="1766060">
                  <a:moveTo>
                    <a:pt x="0" y="0"/>
                  </a:moveTo>
                  <a:lnTo>
                    <a:pt x="1766060" y="0"/>
                  </a:lnTo>
                  <a:lnTo>
                    <a:pt x="1766060" y="885237"/>
                  </a:lnTo>
                  <a:lnTo>
                    <a:pt x="0" y="88523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sp>
        <p:nvSpPr>
          <p:cNvPr name="Freeform 17" id="17"/>
          <p:cNvSpPr/>
          <p:nvPr/>
        </p:nvSpPr>
        <p:spPr>
          <a:xfrm flipH="false" flipV="false" rot="-199763">
            <a:off x="-284035" y="4185606"/>
            <a:ext cx="3526266" cy="5509791"/>
          </a:xfrm>
          <a:custGeom>
            <a:avLst/>
            <a:gdLst/>
            <a:ahLst/>
            <a:cxnLst/>
            <a:rect r="r" b="b" t="t" l="l"/>
            <a:pathLst>
              <a:path h="5509791" w="3526266">
                <a:moveTo>
                  <a:pt x="0" y="0"/>
                </a:moveTo>
                <a:lnTo>
                  <a:pt x="3526266" y="0"/>
                </a:lnTo>
                <a:lnTo>
                  <a:pt x="3526266" y="5509790"/>
                </a:lnTo>
                <a:lnTo>
                  <a:pt x="0" y="5509790"/>
                </a:lnTo>
                <a:lnTo>
                  <a:pt x="0" y="0"/>
                </a:lnTo>
                <a:close/>
              </a:path>
            </a:pathLst>
          </a:custGeom>
          <a:blipFill>
            <a:blip r:embed="rId5"/>
            <a:stretch>
              <a:fillRect l="0" t="0" r="0" b="0"/>
            </a:stretch>
          </a:blipFill>
        </p:spPr>
      </p:sp>
      <p:sp>
        <p:nvSpPr>
          <p:cNvPr name="TextBox 18" id="18"/>
          <p:cNvSpPr txBox="true"/>
          <p:nvPr/>
        </p:nvSpPr>
        <p:spPr>
          <a:xfrm rot="0">
            <a:off x="3899243" y="1271036"/>
            <a:ext cx="10023214" cy="6580725"/>
          </a:xfrm>
          <a:prstGeom prst="rect">
            <a:avLst/>
          </a:prstGeom>
        </p:spPr>
        <p:txBody>
          <a:bodyPr anchor="t" rtlCol="false" tIns="0" lIns="0" bIns="0" rIns="0">
            <a:spAutoFit/>
          </a:bodyPr>
          <a:lstStyle/>
          <a:p>
            <a:pPr algn="l">
              <a:lnSpc>
                <a:spcPts val="5832"/>
              </a:lnSpc>
            </a:pPr>
            <a:r>
              <a:rPr lang="en-US" sz="4166">
                <a:solidFill>
                  <a:srgbClr val="000000"/>
                </a:solidFill>
                <a:latin typeface="Comic Sans"/>
                <a:ea typeface="Comic Sans"/>
                <a:cs typeface="Comic Sans"/>
                <a:sym typeface="Comic Sans"/>
              </a:rPr>
              <a:t>Рання творчість Збірки її віршів "Проміння землі" (1957) та "Вітрила" (1958) а книга "Мандрівки серця", що вийшла в 1961 році, не лише закріпила успіх, а й засвідчила справжню творчу зрілість поетеси, поставила її ім'я поміж визначних майстрів української поезії. викликали неабиякий інтерес читача й критики.</a:t>
            </a:r>
          </a:p>
        </p:txBody>
      </p:sp>
      <p:pic>
        <p:nvPicPr>
          <p:cNvPr name="Picture 19" id="19"/>
          <p:cNvPicPr>
            <a:picLocks noChangeAspect="true"/>
          </p:cNvPicPr>
          <p:nvPr/>
        </p:nvPicPr>
        <p:blipFill>
          <a:blip r:embed="rId15"/>
          <a:srcRect l="0" t="0" r="0" b="0"/>
          <a:stretch>
            <a:fillRect/>
          </a:stretch>
        </p:blipFill>
        <p:spPr>
          <a:xfrm flipH="false" flipV="false" rot="-1733951">
            <a:off x="709916" y="7623454"/>
            <a:ext cx="1538363" cy="1634846"/>
          </a:xfrm>
          <a:prstGeom prst="rect">
            <a:avLst/>
          </a:prstGeom>
        </p:spPr>
      </p:pic>
      <p:pic>
        <p:nvPicPr>
          <p:cNvPr name="Picture 20" id="20"/>
          <p:cNvPicPr>
            <a:picLocks noChangeAspect="true"/>
          </p:cNvPicPr>
          <p:nvPr/>
        </p:nvPicPr>
        <p:blipFill>
          <a:blip r:embed="rId15"/>
          <a:srcRect l="0" t="0" r="0" b="0"/>
          <a:stretch>
            <a:fillRect/>
          </a:stretch>
        </p:blipFill>
        <p:spPr>
          <a:xfrm flipH="false" flipV="false" rot="-1733951">
            <a:off x="2100524" y="5595015"/>
            <a:ext cx="1827217" cy="1941816"/>
          </a:xfrm>
          <a:prstGeom prst="rect">
            <a:avLst/>
          </a:prstGeom>
        </p:spPr>
      </p:pic>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09990">
            <a:off x="-296935" y="-548610"/>
            <a:ext cx="18881871" cy="11384220"/>
          </a:xfrm>
          <a:custGeom>
            <a:avLst/>
            <a:gdLst/>
            <a:ahLst/>
            <a:cxnLst/>
            <a:rect r="r" b="b" t="t" l="l"/>
            <a:pathLst>
              <a:path h="11384220" w="18881871">
                <a:moveTo>
                  <a:pt x="0" y="1116406"/>
                </a:moveTo>
                <a:lnTo>
                  <a:pt x="18253892" y="0"/>
                </a:lnTo>
                <a:lnTo>
                  <a:pt x="18881870" y="10267814"/>
                </a:lnTo>
                <a:lnTo>
                  <a:pt x="627978" y="11384220"/>
                </a:lnTo>
                <a:lnTo>
                  <a:pt x="0" y="1116406"/>
                </a:lnTo>
                <a:close/>
              </a:path>
            </a:pathLst>
          </a:custGeom>
          <a:blipFill>
            <a:blip r:embed="rId2"/>
            <a:stretch>
              <a:fillRect l="0" t="-78077" r="-1486" b="-81883"/>
            </a:stretch>
          </a:blipFill>
        </p:spPr>
      </p:sp>
      <p:sp>
        <p:nvSpPr>
          <p:cNvPr name="Freeform 3" id="3"/>
          <p:cNvSpPr/>
          <p:nvPr/>
        </p:nvSpPr>
        <p:spPr>
          <a:xfrm flipH="false" flipV="false" rot="0">
            <a:off x="3281539" y="474424"/>
            <a:ext cx="11724923" cy="8783033"/>
          </a:xfrm>
          <a:custGeom>
            <a:avLst/>
            <a:gdLst/>
            <a:ahLst/>
            <a:cxnLst/>
            <a:rect r="r" b="b" t="t" l="l"/>
            <a:pathLst>
              <a:path h="8783033" w="11724923">
                <a:moveTo>
                  <a:pt x="0" y="0"/>
                </a:moveTo>
                <a:lnTo>
                  <a:pt x="11724922" y="0"/>
                </a:lnTo>
                <a:lnTo>
                  <a:pt x="11724922" y="8783033"/>
                </a:lnTo>
                <a:lnTo>
                  <a:pt x="0" y="87830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28700" y="737661"/>
            <a:ext cx="15453019" cy="8519796"/>
            <a:chOff x="0" y="0"/>
            <a:chExt cx="3187134" cy="1757180"/>
          </a:xfrm>
        </p:grpSpPr>
        <p:sp>
          <p:nvSpPr>
            <p:cNvPr name="Freeform 5" id="5"/>
            <p:cNvSpPr/>
            <p:nvPr/>
          </p:nvSpPr>
          <p:spPr>
            <a:xfrm flipH="false" flipV="false" rot="0">
              <a:off x="0" y="0"/>
              <a:ext cx="3187134" cy="1757180"/>
            </a:xfrm>
            <a:custGeom>
              <a:avLst/>
              <a:gdLst/>
              <a:ahLst/>
              <a:cxnLst/>
              <a:rect r="r" b="b" t="t" l="l"/>
              <a:pathLst>
                <a:path h="1757180" w="3187134">
                  <a:moveTo>
                    <a:pt x="0" y="0"/>
                  </a:moveTo>
                  <a:lnTo>
                    <a:pt x="3187134" y="0"/>
                  </a:lnTo>
                  <a:lnTo>
                    <a:pt x="3187134" y="1757180"/>
                  </a:lnTo>
                  <a:lnTo>
                    <a:pt x="0" y="1757180"/>
                  </a:lnTo>
                  <a:close/>
                </a:path>
              </a:pathLst>
            </a:custGeom>
            <a:blipFill>
              <a:blip r:embed="rId5"/>
              <a:stretch>
                <a:fillRect l="0" t="-1012" r="0" b="-1012"/>
              </a:stretch>
            </a:blipFill>
          </p:spPr>
        </p:sp>
      </p:grpSp>
      <p:grpSp>
        <p:nvGrpSpPr>
          <p:cNvPr name="Group 6" id="6"/>
          <p:cNvGrpSpPr/>
          <p:nvPr/>
        </p:nvGrpSpPr>
        <p:grpSpPr>
          <a:xfrm rot="0">
            <a:off x="271844" y="3988754"/>
            <a:ext cx="2655332" cy="7924669"/>
            <a:chOff x="0" y="0"/>
            <a:chExt cx="3263900" cy="9740900"/>
          </a:xfrm>
        </p:grpSpPr>
        <p:sp>
          <p:nvSpPr>
            <p:cNvPr name="Freeform 7" id="7"/>
            <p:cNvSpPr/>
            <p:nvPr/>
          </p:nvSpPr>
          <p:spPr>
            <a:xfrm flipH="false" flipV="false" rot="0">
              <a:off x="-7620" y="1270"/>
              <a:ext cx="3261360" cy="9728200"/>
            </a:xfrm>
            <a:custGeom>
              <a:avLst/>
              <a:gdLst/>
              <a:ahLst/>
              <a:cxnLst/>
              <a:rect r="r" b="b" t="t" l="l"/>
              <a:pathLst>
                <a:path h="9728200" w="3261360">
                  <a:moveTo>
                    <a:pt x="1922780" y="7110730"/>
                  </a:moveTo>
                  <a:cubicBezTo>
                    <a:pt x="1869440" y="7242810"/>
                    <a:pt x="1932940" y="7686040"/>
                    <a:pt x="1935480" y="7717790"/>
                  </a:cubicBezTo>
                  <a:cubicBezTo>
                    <a:pt x="1903730" y="7961630"/>
                    <a:pt x="1891030" y="9030970"/>
                    <a:pt x="1911350" y="9077960"/>
                  </a:cubicBezTo>
                  <a:cubicBezTo>
                    <a:pt x="1913890" y="9084310"/>
                    <a:pt x="1885950" y="9188450"/>
                    <a:pt x="1878330" y="9232900"/>
                  </a:cubicBezTo>
                  <a:cubicBezTo>
                    <a:pt x="1875790" y="9245600"/>
                    <a:pt x="1922780" y="9589770"/>
                    <a:pt x="1935480" y="9644380"/>
                  </a:cubicBezTo>
                  <a:cubicBezTo>
                    <a:pt x="1943100" y="9673590"/>
                    <a:pt x="1885950" y="9728200"/>
                    <a:pt x="1873250" y="9728200"/>
                  </a:cubicBezTo>
                  <a:cubicBezTo>
                    <a:pt x="1769110" y="9728200"/>
                    <a:pt x="95250" y="9720580"/>
                    <a:pt x="22860" y="9718040"/>
                  </a:cubicBezTo>
                  <a:cubicBezTo>
                    <a:pt x="17780" y="9718040"/>
                    <a:pt x="12700" y="9716770"/>
                    <a:pt x="8890" y="9715500"/>
                  </a:cubicBezTo>
                  <a:cubicBezTo>
                    <a:pt x="0" y="9698990"/>
                    <a:pt x="90170" y="9389110"/>
                    <a:pt x="68580" y="9330690"/>
                  </a:cubicBezTo>
                  <a:cubicBezTo>
                    <a:pt x="74930" y="9301480"/>
                    <a:pt x="142240" y="8868410"/>
                    <a:pt x="143510" y="8859520"/>
                  </a:cubicBezTo>
                  <a:cubicBezTo>
                    <a:pt x="151130" y="8817610"/>
                    <a:pt x="86360" y="8606790"/>
                    <a:pt x="85090" y="8600440"/>
                  </a:cubicBezTo>
                  <a:cubicBezTo>
                    <a:pt x="82550" y="8583930"/>
                    <a:pt x="191770" y="8361680"/>
                    <a:pt x="200660" y="8348980"/>
                  </a:cubicBezTo>
                  <a:cubicBezTo>
                    <a:pt x="207010" y="8338820"/>
                    <a:pt x="185420" y="8234680"/>
                    <a:pt x="177800" y="8215630"/>
                  </a:cubicBezTo>
                  <a:cubicBezTo>
                    <a:pt x="167640" y="8190230"/>
                    <a:pt x="226060" y="7969250"/>
                    <a:pt x="224790" y="7965440"/>
                  </a:cubicBezTo>
                  <a:cubicBezTo>
                    <a:pt x="213360" y="7938770"/>
                    <a:pt x="101600" y="7606030"/>
                    <a:pt x="102870" y="7576820"/>
                  </a:cubicBezTo>
                  <a:cubicBezTo>
                    <a:pt x="104140" y="7539990"/>
                    <a:pt x="140970" y="7122160"/>
                    <a:pt x="143510" y="7094220"/>
                  </a:cubicBezTo>
                  <a:cubicBezTo>
                    <a:pt x="144780" y="7084060"/>
                    <a:pt x="46990" y="6799580"/>
                    <a:pt x="57150" y="6755130"/>
                  </a:cubicBezTo>
                  <a:cubicBezTo>
                    <a:pt x="66040" y="6717030"/>
                    <a:pt x="162560" y="6468110"/>
                    <a:pt x="160020" y="6438900"/>
                  </a:cubicBezTo>
                  <a:cubicBezTo>
                    <a:pt x="156210" y="6409690"/>
                    <a:pt x="130810" y="5913120"/>
                    <a:pt x="133350" y="5905500"/>
                  </a:cubicBezTo>
                  <a:cubicBezTo>
                    <a:pt x="135890" y="5896610"/>
                    <a:pt x="185420" y="5636260"/>
                    <a:pt x="199390" y="5596890"/>
                  </a:cubicBezTo>
                  <a:cubicBezTo>
                    <a:pt x="204470" y="5582920"/>
                    <a:pt x="149860" y="5363210"/>
                    <a:pt x="135890" y="5323840"/>
                  </a:cubicBezTo>
                  <a:cubicBezTo>
                    <a:pt x="128270" y="5302250"/>
                    <a:pt x="152400" y="4937760"/>
                    <a:pt x="152400" y="4933950"/>
                  </a:cubicBezTo>
                  <a:cubicBezTo>
                    <a:pt x="157480" y="4892040"/>
                    <a:pt x="232410" y="4806950"/>
                    <a:pt x="233680" y="4790440"/>
                  </a:cubicBezTo>
                  <a:cubicBezTo>
                    <a:pt x="234950" y="4773930"/>
                    <a:pt x="379730" y="4227830"/>
                    <a:pt x="373380" y="4202430"/>
                  </a:cubicBezTo>
                  <a:cubicBezTo>
                    <a:pt x="372110" y="4197350"/>
                    <a:pt x="445770" y="4121150"/>
                    <a:pt x="448310" y="4097020"/>
                  </a:cubicBezTo>
                  <a:cubicBezTo>
                    <a:pt x="448310" y="4093210"/>
                    <a:pt x="425450" y="3595370"/>
                    <a:pt x="427990" y="3592830"/>
                  </a:cubicBezTo>
                  <a:cubicBezTo>
                    <a:pt x="447040" y="3564890"/>
                    <a:pt x="513080" y="3108960"/>
                    <a:pt x="448310" y="2913380"/>
                  </a:cubicBezTo>
                  <a:cubicBezTo>
                    <a:pt x="447040" y="2909570"/>
                    <a:pt x="668020" y="2291080"/>
                    <a:pt x="674370" y="2273300"/>
                  </a:cubicBezTo>
                  <a:cubicBezTo>
                    <a:pt x="697230" y="2030730"/>
                    <a:pt x="967740" y="1089660"/>
                    <a:pt x="967740" y="1061720"/>
                  </a:cubicBezTo>
                  <a:cubicBezTo>
                    <a:pt x="967740" y="1037590"/>
                    <a:pt x="1092200" y="831850"/>
                    <a:pt x="1079500" y="768350"/>
                  </a:cubicBezTo>
                  <a:cubicBezTo>
                    <a:pt x="1076960" y="754380"/>
                    <a:pt x="1145540" y="601980"/>
                    <a:pt x="1159510" y="565150"/>
                  </a:cubicBezTo>
                  <a:cubicBezTo>
                    <a:pt x="1169670" y="535940"/>
                    <a:pt x="1216660" y="20320"/>
                    <a:pt x="1238250" y="20320"/>
                  </a:cubicBezTo>
                  <a:cubicBezTo>
                    <a:pt x="1412240" y="17780"/>
                    <a:pt x="2998470" y="0"/>
                    <a:pt x="3114040" y="1270"/>
                  </a:cubicBezTo>
                  <a:cubicBezTo>
                    <a:pt x="3152140" y="1270"/>
                    <a:pt x="3159760" y="313690"/>
                    <a:pt x="3159760" y="314960"/>
                  </a:cubicBezTo>
                  <a:cubicBezTo>
                    <a:pt x="3103880" y="544830"/>
                    <a:pt x="3102610" y="687070"/>
                    <a:pt x="3106420" y="698500"/>
                  </a:cubicBezTo>
                  <a:cubicBezTo>
                    <a:pt x="3114040" y="721360"/>
                    <a:pt x="3124200" y="741680"/>
                    <a:pt x="3133090" y="762000"/>
                  </a:cubicBezTo>
                  <a:cubicBezTo>
                    <a:pt x="3097530" y="1205230"/>
                    <a:pt x="3229610" y="1779270"/>
                    <a:pt x="3232150" y="1794510"/>
                  </a:cubicBezTo>
                  <a:cubicBezTo>
                    <a:pt x="3233420" y="1805940"/>
                    <a:pt x="3213100" y="2322830"/>
                    <a:pt x="3215640" y="2341880"/>
                  </a:cubicBezTo>
                  <a:cubicBezTo>
                    <a:pt x="3219450" y="2374900"/>
                    <a:pt x="3253740" y="2472690"/>
                    <a:pt x="3242310" y="2494280"/>
                  </a:cubicBezTo>
                  <a:cubicBezTo>
                    <a:pt x="3235960" y="2506980"/>
                    <a:pt x="3261360" y="3030220"/>
                    <a:pt x="3249930" y="3034030"/>
                  </a:cubicBezTo>
                  <a:cubicBezTo>
                    <a:pt x="3229610" y="3039110"/>
                    <a:pt x="2937510" y="3526790"/>
                    <a:pt x="2937510" y="3538220"/>
                  </a:cubicBezTo>
                  <a:cubicBezTo>
                    <a:pt x="2938780" y="3552190"/>
                    <a:pt x="2946400" y="3600450"/>
                    <a:pt x="2941320" y="3608070"/>
                  </a:cubicBezTo>
                  <a:cubicBezTo>
                    <a:pt x="2933700" y="3622040"/>
                    <a:pt x="2948940" y="3962400"/>
                    <a:pt x="2904490" y="4050030"/>
                  </a:cubicBezTo>
                  <a:cubicBezTo>
                    <a:pt x="2905760" y="4064000"/>
                    <a:pt x="2786380" y="4161790"/>
                    <a:pt x="2786380" y="4165600"/>
                  </a:cubicBezTo>
                  <a:cubicBezTo>
                    <a:pt x="2786380" y="4199890"/>
                    <a:pt x="2573020" y="4499610"/>
                    <a:pt x="2564130" y="4528820"/>
                  </a:cubicBezTo>
                  <a:cubicBezTo>
                    <a:pt x="2555240" y="4554220"/>
                    <a:pt x="2310130" y="4753610"/>
                    <a:pt x="2306320" y="4758690"/>
                  </a:cubicBezTo>
                  <a:cubicBezTo>
                    <a:pt x="2288540" y="4789170"/>
                    <a:pt x="1978660" y="5165090"/>
                    <a:pt x="1983740" y="5177790"/>
                  </a:cubicBezTo>
                  <a:cubicBezTo>
                    <a:pt x="2038350" y="5523230"/>
                    <a:pt x="1917700" y="5957570"/>
                    <a:pt x="1916430" y="5958840"/>
                  </a:cubicBezTo>
                  <a:cubicBezTo>
                    <a:pt x="1894840" y="5980430"/>
                    <a:pt x="1878330" y="6581140"/>
                    <a:pt x="1874520" y="6593840"/>
                  </a:cubicBezTo>
                  <a:cubicBezTo>
                    <a:pt x="1873250" y="6596380"/>
                    <a:pt x="1927860" y="7103110"/>
                    <a:pt x="1922780" y="7110730"/>
                  </a:cubicBezTo>
                  <a:close/>
                </a:path>
              </a:pathLst>
            </a:custGeom>
            <a:blipFill>
              <a:blip r:embed="rId6"/>
              <a:stretch>
                <a:fillRect l="-85465" t="0" r="-85465" b="0"/>
              </a:stretch>
            </a:blipFill>
          </p:spPr>
        </p:sp>
      </p:grpSp>
      <p:grpSp>
        <p:nvGrpSpPr>
          <p:cNvPr name="Group 8" id="8"/>
          <p:cNvGrpSpPr/>
          <p:nvPr/>
        </p:nvGrpSpPr>
        <p:grpSpPr>
          <a:xfrm rot="10284092">
            <a:off x="15214452" y="7924226"/>
            <a:ext cx="4089697" cy="4004149"/>
            <a:chOff x="0" y="0"/>
            <a:chExt cx="5452929" cy="5338865"/>
          </a:xfrm>
        </p:grpSpPr>
        <p:sp>
          <p:nvSpPr>
            <p:cNvPr name="Freeform 9" id="9"/>
            <p:cNvSpPr/>
            <p:nvPr/>
          </p:nvSpPr>
          <p:spPr>
            <a:xfrm flipH="false" flipV="false" rot="-3636955">
              <a:off x="820515" y="613671"/>
              <a:ext cx="3811898" cy="4111524"/>
            </a:xfrm>
            <a:custGeom>
              <a:avLst/>
              <a:gdLst/>
              <a:ahLst/>
              <a:cxnLst/>
              <a:rect r="r" b="b" t="t" l="l"/>
              <a:pathLst>
                <a:path h="4111524" w="3811898">
                  <a:moveTo>
                    <a:pt x="0" y="0"/>
                  </a:moveTo>
                  <a:lnTo>
                    <a:pt x="3811899" y="0"/>
                  </a:lnTo>
                  <a:lnTo>
                    <a:pt x="3811899" y="4111523"/>
                  </a:lnTo>
                  <a:lnTo>
                    <a:pt x="0" y="4111523"/>
                  </a:lnTo>
                  <a:lnTo>
                    <a:pt x="0" y="0"/>
                  </a:lnTo>
                  <a:close/>
                </a:path>
              </a:pathLst>
            </a:custGeom>
            <a:blipFill>
              <a:blip r:embed="rId7"/>
              <a:stretch>
                <a:fillRect l="0" t="0" r="0" b="0"/>
              </a:stretch>
            </a:blipFill>
          </p:spPr>
        </p:sp>
        <p:sp>
          <p:nvSpPr>
            <p:cNvPr name="Freeform 10" id="10"/>
            <p:cNvSpPr/>
            <p:nvPr/>
          </p:nvSpPr>
          <p:spPr>
            <a:xfrm flipH="false" flipV="false" rot="0">
              <a:off x="1132204" y="1348139"/>
              <a:ext cx="2791544" cy="2802052"/>
            </a:xfrm>
            <a:custGeom>
              <a:avLst/>
              <a:gdLst/>
              <a:ahLst/>
              <a:cxnLst/>
              <a:rect r="r" b="b" t="t" l="l"/>
              <a:pathLst>
                <a:path h="2802052" w="2791544">
                  <a:moveTo>
                    <a:pt x="0" y="0"/>
                  </a:moveTo>
                  <a:lnTo>
                    <a:pt x="2791544" y="0"/>
                  </a:lnTo>
                  <a:lnTo>
                    <a:pt x="2791544" y="2802051"/>
                  </a:lnTo>
                  <a:lnTo>
                    <a:pt x="0" y="28020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472427" y="2052956"/>
              <a:ext cx="3261223" cy="1634688"/>
            </a:xfrm>
            <a:custGeom>
              <a:avLst/>
              <a:gdLst/>
              <a:ahLst/>
              <a:cxnLst/>
              <a:rect r="r" b="b" t="t" l="l"/>
              <a:pathLst>
                <a:path h="1634688" w="3261223">
                  <a:moveTo>
                    <a:pt x="0" y="0"/>
                  </a:moveTo>
                  <a:lnTo>
                    <a:pt x="3261224" y="0"/>
                  </a:lnTo>
                  <a:lnTo>
                    <a:pt x="3261224" y="1634688"/>
                  </a:lnTo>
                  <a:lnTo>
                    <a:pt x="0" y="16346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12" id="12"/>
          <p:cNvSpPr/>
          <p:nvPr/>
        </p:nvSpPr>
        <p:spPr>
          <a:xfrm flipH="false" flipV="false" rot="5400000">
            <a:off x="1968458" y="4459390"/>
            <a:ext cx="1406488" cy="1468408"/>
          </a:xfrm>
          <a:custGeom>
            <a:avLst/>
            <a:gdLst/>
            <a:ahLst/>
            <a:cxnLst/>
            <a:rect r="r" b="b" t="t" l="l"/>
            <a:pathLst>
              <a:path h="1468408" w="1406488">
                <a:moveTo>
                  <a:pt x="0" y="0"/>
                </a:moveTo>
                <a:lnTo>
                  <a:pt x="1406488" y="0"/>
                </a:lnTo>
                <a:lnTo>
                  <a:pt x="1406488" y="1468408"/>
                </a:lnTo>
                <a:lnTo>
                  <a:pt x="0" y="1468408"/>
                </a:lnTo>
                <a:lnTo>
                  <a:pt x="0" y="0"/>
                </a:lnTo>
                <a:close/>
              </a:path>
            </a:pathLst>
          </a:custGeom>
          <a:blipFill>
            <a:blip r:embed="rId12">
              <a:extLst>
                <a:ext uri="{96DAC541-7B7A-43D3-8B79-37D633B846F1}">
                  <asvg:svgBlip xmlns:asvg="http://schemas.microsoft.com/office/drawing/2016/SVG/main" r:embed="rId13"/>
                </a:ext>
              </a:extLst>
            </a:blip>
            <a:stretch>
              <a:fillRect l="-101042" t="-84932" r="0" b="-11017"/>
            </a:stretch>
          </a:blipFill>
        </p:spPr>
      </p:sp>
      <p:sp>
        <p:nvSpPr>
          <p:cNvPr name="Freeform 13" id="13"/>
          <p:cNvSpPr/>
          <p:nvPr/>
        </p:nvSpPr>
        <p:spPr>
          <a:xfrm flipH="false" flipV="false" rot="5400000">
            <a:off x="1403968" y="5737315"/>
            <a:ext cx="1067060" cy="1114036"/>
          </a:xfrm>
          <a:custGeom>
            <a:avLst/>
            <a:gdLst/>
            <a:ahLst/>
            <a:cxnLst/>
            <a:rect r="r" b="b" t="t" l="l"/>
            <a:pathLst>
              <a:path h="1114036" w="1067060">
                <a:moveTo>
                  <a:pt x="0" y="0"/>
                </a:moveTo>
                <a:lnTo>
                  <a:pt x="1067060" y="0"/>
                </a:lnTo>
                <a:lnTo>
                  <a:pt x="1067060" y="1114036"/>
                </a:lnTo>
                <a:lnTo>
                  <a:pt x="0" y="1114036"/>
                </a:lnTo>
                <a:lnTo>
                  <a:pt x="0" y="0"/>
                </a:lnTo>
                <a:close/>
              </a:path>
            </a:pathLst>
          </a:custGeom>
          <a:blipFill>
            <a:blip r:embed="rId12">
              <a:extLst>
                <a:ext uri="{96DAC541-7B7A-43D3-8B79-37D633B846F1}">
                  <asvg:svgBlip xmlns:asvg="http://schemas.microsoft.com/office/drawing/2016/SVG/main" r:embed="rId13"/>
                </a:ext>
              </a:extLst>
            </a:blip>
            <a:stretch>
              <a:fillRect l="-101042" t="-84932" r="0" b="-11017"/>
            </a:stretch>
          </a:blipFill>
        </p:spPr>
      </p:sp>
      <p:pic>
        <p:nvPicPr>
          <p:cNvPr name="Picture 14" id="14"/>
          <p:cNvPicPr>
            <a:picLocks noChangeAspect="true"/>
          </p:cNvPicPr>
          <p:nvPr/>
        </p:nvPicPr>
        <p:blipFill>
          <a:blip r:embed="rId14"/>
          <a:srcRect l="52" t="0" r="52" b="0"/>
          <a:stretch>
            <a:fillRect/>
          </a:stretch>
        </p:blipFill>
        <p:spPr>
          <a:xfrm flipH="false" flipV="false" rot="2130132">
            <a:off x="238358" y="145565"/>
            <a:ext cx="3061545" cy="3256963"/>
          </a:xfrm>
          <a:prstGeom prst="rect">
            <a:avLst/>
          </a:prstGeom>
        </p:spPr>
      </p:pic>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1660375">
            <a:off x="13364092" y="-1570265"/>
            <a:ext cx="3292823" cy="3140530"/>
          </a:xfrm>
          <a:custGeom>
            <a:avLst/>
            <a:gdLst/>
            <a:ahLst/>
            <a:cxnLst/>
            <a:rect r="r" b="b" t="t" l="l"/>
            <a:pathLst>
              <a:path h="3140530" w="3292823">
                <a:moveTo>
                  <a:pt x="0" y="0"/>
                </a:moveTo>
                <a:lnTo>
                  <a:pt x="3292824" y="0"/>
                </a:lnTo>
                <a:lnTo>
                  <a:pt x="3292824" y="3140530"/>
                </a:lnTo>
                <a:lnTo>
                  <a:pt x="0" y="3140530"/>
                </a:lnTo>
                <a:lnTo>
                  <a:pt x="0" y="0"/>
                </a:lnTo>
                <a:close/>
              </a:path>
            </a:pathLst>
          </a:custGeom>
          <a:blipFill>
            <a:blip r:embed="rId3"/>
            <a:stretch>
              <a:fillRect l="0" t="0" r="0" b="0"/>
            </a:stretch>
          </a:blipFill>
        </p:spPr>
      </p:sp>
      <p:sp>
        <p:nvSpPr>
          <p:cNvPr name="Freeform 4" id="4"/>
          <p:cNvSpPr/>
          <p:nvPr/>
        </p:nvSpPr>
        <p:spPr>
          <a:xfrm flipH="false" flipV="false" rot="0">
            <a:off x="16366865" y="-1220215"/>
            <a:ext cx="3241573" cy="5006291"/>
          </a:xfrm>
          <a:custGeom>
            <a:avLst/>
            <a:gdLst/>
            <a:ahLst/>
            <a:cxnLst/>
            <a:rect r="r" b="b" t="t" l="l"/>
            <a:pathLst>
              <a:path h="5006291" w="3241573">
                <a:moveTo>
                  <a:pt x="0" y="0"/>
                </a:moveTo>
                <a:lnTo>
                  <a:pt x="3241573" y="0"/>
                </a:lnTo>
                <a:lnTo>
                  <a:pt x="3241573" y="5006291"/>
                </a:lnTo>
                <a:lnTo>
                  <a:pt x="0" y="5006291"/>
                </a:lnTo>
                <a:lnTo>
                  <a:pt x="0" y="0"/>
                </a:lnTo>
                <a:close/>
              </a:path>
            </a:pathLst>
          </a:custGeom>
          <a:blipFill>
            <a:blip r:embed="rId4"/>
            <a:stretch>
              <a:fillRect l="0" t="0" r="0" b="0"/>
            </a:stretch>
          </a:blipFill>
        </p:spPr>
      </p:sp>
      <p:sp>
        <p:nvSpPr>
          <p:cNvPr name="Freeform 5" id="5"/>
          <p:cNvSpPr/>
          <p:nvPr/>
        </p:nvSpPr>
        <p:spPr>
          <a:xfrm flipH="false" flipV="false" rot="4585069">
            <a:off x="3675897" y="-2089770"/>
            <a:ext cx="2789859" cy="4490718"/>
          </a:xfrm>
          <a:custGeom>
            <a:avLst/>
            <a:gdLst/>
            <a:ahLst/>
            <a:cxnLst/>
            <a:rect r="r" b="b" t="t" l="l"/>
            <a:pathLst>
              <a:path h="4490718" w="2789859">
                <a:moveTo>
                  <a:pt x="0" y="0"/>
                </a:moveTo>
                <a:lnTo>
                  <a:pt x="2789859" y="0"/>
                </a:lnTo>
                <a:lnTo>
                  <a:pt x="2789859" y="4490718"/>
                </a:lnTo>
                <a:lnTo>
                  <a:pt x="0" y="4490718"/>
                </a:lnTo>
                <a:lnTo>
                  <a:pt x="0" y="0"/>
                </a:lnTo>
                <a:close/>
              </a:path>
            </a:pathLst>
          </a:custGeom>
          <a:blipFill>
            <a:blip r:embed="rId5"/>
            <a:stretch>
              <a:fillRect l="0" t="0" r="0" b="0"/>
            </a:stretch>
          </a:blipFill>
        </p:spPr>
      </p:sp>
      <p:sp>
        <p:nvSpPr>
          <p:cNvPr name="Freeform 6" id="6"/>
          <p:cNvSpPr/>
          <p:nvPr/>
        </p:nvSpPr>
        <p:spPr>
          <a:xfrm flipH="false" flipV="false" rot="-5400000">
            <a:off x="15437536" y="7573336"/>
            <a:ext cx="3520641" cy="2847318"/>
          </a:xfrm>
          <a:custGeom>
            <a:avLst/>
            <a:gdLst/>
            <a:ahLst/>
            <a:cxnLst/>
            <a:rect r="r" b="b" t="t" l="l"/>
            <a:pathLst>
              <a:path h="2847318" w="3520641">
                <a:moveTo>
                  <a:pt x="0" y="0"/>
                </a:moveTo>
                <a:lnTo>
                  <a:pt x="3520640" y="0"/>
                </a:lnTo>
                <a:lnTo>
                  <a:pt x="3520640" y="2847318"/>
                </a:lnTo>
                <a:lnTo>
                  <a:pt x="0" y="2847318"/>
                </a:lnTo>
                <a:lnTo>
                  <a:pt x="0" y="0"/>
                </a:lnTo>
                <a:close/>
              </a:path>
            </a:pathLst>
          </a:custGeom>
          <a:blipFill>
            <a:blip r:embed="rId6"/>
            <a:stretch>
              <a:fillRect l="0" t="0" r="0" b="0"/>
            </a:stretch>
          </a:blipFill>
        </p:spPr>
      </p:sp>
      <p:sp>
        <p:nvSpPr>
          <p:cNvPr name="Freeform 7" id="7"/>
          <p:cNvSpPr/>
          <p:nvPr/>
        </p:nvSpPr>
        <p:spPr>
          <a:xfrm flipH="false" flipV="false" rot="0">
            <a:off x="9845614" y="-2790553"/>
            <a:ext cx="3909779" cy="4278828"/>
          </a:xfrm>
          <a:custGeom>
            <a:avLst/>
            <a:gdLst/>
            <a:ahLst/>
            <a:cxnLst/>
            <a:rect r="r" b="b" t="t" l="l"/>
            <a:pathLst>
              <a:path h="4278828" w="3909779">
                <a:moveTo>
                  <a:pt x="0" y="0"/>
                </a:moveTo>
                <a:lnTo>
                  <a:pt x="3909779" y="0"/>
                </a:lnTo>
                <a:lnTo>
                  <a:pt x="3909779" y="4278828"/>
                </a:lnTo>
                <a:lnTo>
                  <a:pt x="0" y="4278828"/>
                </a:lnTo>
                <a:lnTo>
                  <a:pt x="0" y="0"/>
                </a:lnTo>
                <a:close/>
              </a:path>
            </a:pathLst>
          </a:custGeom>
          <a:blipFill>
            <a:blip r:embed="rId7"/>
            <a:stretch>
              <a:fillRect l="0" t="0" r="0" b="0"/>
            </a:stretch>
          </a:blipFill>
        </p:spPr>
      </p:sp>
      <p:sp>
        <p:nvSpPr>
          <p:cNvPr name="Freeform 8" id="8"/>
          <p:cNvSpPr/>
          <p:nvPr/>
        </p:nvSpPr>
        <p:spPr>
          <a:xfrm flipH="false" flipV="false" rot="0">
            <a:off x="16972422" y="3561856"/>
            <a:ext cx="4493241" cy="3173351"/>
          </a:xfrm>
          <a:custGeom>
            <a:avLst/>
            <a:gdLst/>
            <a:ahLst/>
            <a:cxnLst/>
            <a:rect r="r" b="b" t="t" l="l"/>
            <a:pathLst>
              <a:path h="3173351" w="4493241">
                <a:moveTo>
                  <a:pt x="0" y="0"/>
                </a:moveTo>
                <a:lnTo>
                  <a:pt x="4493241" y="0"/>
                </a:lnTo>
                <a:lnTo>
                  <a:pt x="4493241" y="3173351"/>
                </a:lnTo>
                <a:lnTo>
                  <a:pt x="0" y="3173351"/>
                </a:lnTo>
                <a:lnTo>
                  <a:pt x="0" y="0"/>
                </a:lnTo>
                <a:close/>
              </a:path>
            </a:pathLst>
          </a:custGeom>
          <a:blipFill>
            <a:blip r:embed="rId8"/>
            <a:stretch>
              <a:fillRect l="0" t="0" r="0" b="0"/>
            </a:stretch>
          </a:blipFill>
        </p:spPr>
      </p:sp>
      <p:sp>
        <p:nvSpPr>
          <p:cNvPr name="Freeform 9" id="9"/>
          <p:cNvSpPr/>
          <p:nvPr/>
        </p:nvSpPr>
        <p:spPr>
          <a:xfrm flipH="false" flipV="false" rot="0">
            <a:off x="-966875" y="5674288"/>
            <a:ext cx="2360822" cy="4475491"/>
          </a:xfrm>
          <a:custGeom>
            <a:avLst/>
            <a:gdLst/>
            <a:ahLst/>
            <a:cxnLst/>
            <a:rect r="r" b="b" t="t" l="l"/>
            <a:pathLst>
              <a:path h="4475491" w="2360822">
                <a:moveTo>
                  <a:pt x="0" y="0"/>
                </a:moveTo>
                <a:lnTo>
                  <a:pt x="2360822" y="0"/>
                </a:lnTo>
                <a:lnTo>
                  <a:pt x="2360822" y="4475491"/>
                </a:lnTo>
                <a:lnTo>
                  <a:pt x="0" y="4475491"/>
                </a:lnTo>
                <a:lnTo>
                  <a:pt x="0" y="0"/>
                </a:lnTo>
                <a:close/>
              </a:path>
            </a:pathLst>
          </a:custGeom>
          <a:blipFill>
            <a:blip r:embed="rId9"/>
            <a:stretch>
              <a:fillRect l="0" t="0" r="0" b="0"/>
            </a:stretch>
          </a:blipFill>
        </p:spPr>
      </p:sp>
      <p:sp>
        <p:nvSpPr>
          <p:cNvPr name="Freeform 10" id="10"/>
          <p:cNvSpPr/>
          <p:nvPr/>
        </p:nvSpPr>
        <p:spPr>
          <a:xfrm flipH="false" flipV="false" rot="0">
            <a:off x="-792921" y="2195821"/>
            <a:ext cx="2297373" cy="3507439"/>
          </a:xfrm>
          <a:custGeom>
            <a:avLst/>
            <a:gdLst/>
            <a:ahLst/>
            <a:cxnLst/>
            <a:rect r="r" b="b" t="t" l="l"/>
            <a:pathLst>
              <a:path h="3507439" w="2297373">
                <a:moveTo>
                  <a:pt x="0" y="0"/>
                </a:moveTo>
                <a:lnTo>
                  <a:pt x="2297373" y="0"/>
                </a:lnTo>
                <a:lnTo>
                  <a:pt x="2297373" y="3507440"/>
                </a:lnTo>
                <a:lnTo>
                  <a:pt x="0" y="3507440"/>
                </a:lnTo>
                <a:lnTo>
                  <a:pt x="0" y="0"/>
                </a:lnTo>
                <a:close/>
              </a:path>
            </a:pathLst>
          </a:custGeom>
          <a:blipFill>
            <a:blip r:embed="rId10"/>
            <a:stretch>
              <a:fillRect l="0" t="0" r="0" b="0"/>
            </a:stretch>
          </a:blipFill>
        </p:spPr>
      </p:sp>
      <p:sp>
        <p:nvSpPr>
          <p:cNvPr name="Freeform 11" id="11"/>
          <p:cNvSpPr/>
          <p:nvPr/>
        </p:nvSpPr>
        <p:spPr>
          <a:xfrm flipH="false" flipV="false" rot="0">
            <a:off x="-568193" y="-1265163"/>
            <a:ext cx="3215450" cy="4122372"/>
          </a:xfrm>
          <a:custGeom>
            <a:avLst/>
            <a:gdLst/>
            <a:ahLst/>
            <a:cxnLst/>
            <a:rect r="r" b="b" t="t" l="l"/>
            <a:pathLst>
              <a:path h="4122372" w="3215450">
                <a:moveTo>
                  <a:pt x="0" y="0"/>
                </a:moveTo>
                <a:lnTo>
                  <a:pt x="3215450" y="0"/>
                </a:lnTo>
                <a:lnTo>
                  <a:pt x="3215450" y="4122372"/>
                </a:lnTo>
                <a:lnTo>
                  <a:pt x="0" y="4122372"/>
                </a:lnTo>
                <a:lnTo>
                  <a:pt x="0" y="0"/>
                </a:lnTo>
                <a:close/>
              </a:path>
            </a:pathLst>
          </a:custGeom>
          <a:blipFill>
            <a:blip r:embed="rId11"/>
            <a:stretch>
              <a:fillRect l="0" t="0" r="0" b="0"/>
            </a:stretch>
          </a:blipFill>
        </p:spPr>
      </p:sp>
      <p:sp>
        <p:nvSpPr>
          <p:cNvPr name="Freeform 12" id="12"/>
          <p:cNvSpPr/>
          <p:nvPr/>
        </p:nvSpPr>
        <p:spPr>
          <a:xfrm flipH="false" flipV="false" rot="0">
            <a:off x="-966875" y="8509480"/>
            <a:ext cx="5501028" cy="3555039"/>
          </a:xfrm>
          <a:custGeom>
            <a:avLst/>
            <a:gdLst/>
            <a:ahLst/>
            <a:cxnLst/>
            <a:rect r="r" b="b" t="t" l="l"/>
            <a:pathLst>
              <a:path h="3555039" w="5501028">
                <a:moveTo>
                  <a:pt x="0" y="0"/>
                </a:moveTo>
                <a:lnTo>
                  <a:pt x="5501028" y="0"/>
                </a:lnTo>
                <a:lnTo>
                  <a:pt x="5501028" y="3555040"/>
                </a:lnTo>
                <a:lnTo>
                  <a:pt x="0" y="3555040"/>
                </a:lnTo>
                <a:lnTo>
                  <a:pt x="0" y="0"/>
                </a:lnTo>
                <a:close/>
              </a:path>
            </a:pathLst>
          </a:custGeom>
          <a:blipFill>
            <a:blip r:embed="rId12"/>
            <a:stretch>
              <a:fillRect l="0" t="0" r="0" b="0"/>
            </a:stretch>
          </a:blipFill>
        </p:spPr>
      </p:sp>
      <p:sp>
        <p:nvSpPr>
          <p:cNvPr name="Freeform 13" id="13"/>
          <p:cNvSpPr/>
          <p:nvPr/>
        </p:nvSpPr>
        <p:spPr>
          <a:xfrm flipH="false" flipV="false" rot="0">
            <a:off x="3918579" y="8509480"/>
            <a:ext cx="4378799" cy="2205820"/>
          </a:xfrm>
          <a:custGeom>
            <a:avLst/>
            <a:gdLst/>
            <a:ahLst/>
            <a:cxnLst/>
            <a:rect r="r" b="b" t="t" l="l"/>
            <a:pathLst>
              <a:path h="2205820" w="4378799">
                <a:moveTo>
                  <a:pt x="0" y="0"/>
                </a:moveTo>
                <a:lnTo>
                  <a:pt x="4378799" y="0"/>
                </a:lnTo>
                <a:lnTo>
                  <a:pt x="4378799" y="2205820"/>
                </a:lnTo>
                <a:lnTo>
                  <a:pt x="0" y="2205820"/>
                </a:lnTo>
                <a:lnTo>
                  <a:pt x="0" y="0"/>
                </a:lnTo>
                <a:close/>
              </a:path>
            </a:pathLst>
          </a:custGeom>
          <a:blipFill>
            <a:blip r:embed="rId13"/>
            <a:stretch>
              <a:fillRect l="0" t="0" r="0" b="0"/>
            </a:stretch>
          </a:blipFill>
        </p:spPr>
      </p:sp>
      <p:sp>
        <p:nvSpPr>
          <p:cNvPr name="Freeform 14" id="14"/>
          <p:cNvSpPr/>
          <p:nvPr/>
        </p:nvSpPr>
        <p:spPr>
          <a:xfrm flipH="false" flipV="false" rot="0">
            <a:off x="8113468" y="8297254"/>
            <a:ext cx="3948319" cy="2985916"/>
          </a:xfrm>
          <a:custGeom>
            <a:avLst/>
            <a:gdLst/>
            <a:ahLst/>
            <a:cxnLst/>
            <a:rect r="r" b="b" t="t" l="l"/>
            <a:pathLst>
              <a:path h="2985916" w="3948319">
                <a:moveTo>
                  <a:pt x="0" y="0"/>
                </a:moveTo>
                <a:lnTo>
                  <a:pt x="3948319" y="0"/>
                </a:lnTo>
                <a:lnTo>
                  <a:pt x="3948319" y="2985917"/>
                </a:lnTo>
                <a:lnTo>
                  <a:pt x="0" y="2985917"/>
                </a:lnTo>
                <a:lnTo>
                  <a:pt x="0" y="0"/>
                </a:lnTo>
                <a:close/>
              </a:path>
            </a:pathLst>
          </a:custGeom>
          <a:blipFill>
            <a:blip r:embed="rId14"/>
            <a:stretch>
              <a:fillRect l="0" t="0" r="0" b="0"/>
            </a:stretch>
          </a:blipFill>
        </p:spPr>
      </p:sp>
      <p:sp>
        <p:nvSpPr>
          <p:cNvPr name="Freeform 15" id="15"/>
          <p:cNvSpPr/>
          <p:nvPr/>
        </p:nvSpPr>
        <p:spPr>
          <a:xfrm flipH="false" flipV="false" rot="0">
            <a:off x="11853682" y="8733496"/>
            <a:ext cx="3920515" cy="3107008"/>
          </a:xfrm>
          <a:custGeom>
            <a:avLst/>
            <a:gdLst/>
            <a:ahLst/>
            <a:cxnLst/>
            <a:rect r="r" b="b" t="t" l="l"/>
            <a:pathLst>
              <a:path h="3107008" w="3920515">
                <a:moveTo>
                  <a:pt x="0" y="0"/>
                </a:moveTo>
                <a:lnTo>
                  <a:pt x="3920515" y="0"/>
                </a:lnTo>
                <a:lnTo>
                  <a:pt x="3920515" y="3107008"/>
                </a:lnTo>
                <a:lnTo>
                  <a:pt x="0" y="3107008"/>
                </a:lnTo>
                <a:lnTo>
                  <a:pt x="0" y="0"/>
                </a:lnTo>
                <a:close/>
              </a:path>
            </a:pathLst>
          </a:custGeom>
          <a:blipFill>
            <a:blip r:embed="rId15"/>
            <a:stretch>
              <a:fillRect l="0" t="0" r="0" b="0"/>
            </a:stretch>
          </a:blipFill>
        </p:spPr>
      </p:sp>
      <p:sp>
        <p:nvSpPr>
          <p:cNvPr name="Freeform 16" id="16"/>
          <p:cNvSpPr/>
          <p:nvPr/>
        </p:nvSpPr>
        <p:spPr>
          <a:xfrm flipH="false" flipV="false" rot="-3926957">
            <a:off x="7369813" y="-2353347"/>
            <a:ext cx="3475850" cy="4194087"/>
          </a:xfrm>
          <a:custGeom>
            <a:avLst/>
            <a:gdLst/>
            <a:ahLst/>
            <a:cxnLst/>
            <a:rect r="r" b="b" t="t" l="l"/>
            <a:pathLst>
              <a:path h="4194087" w="3475850">
                <a:moveTo>
                  <a:pt x="0" y="0"/>
                </a:moveTo>
                <a:lnTo>
                  <a:pt x="3475850" y="0"/>
                </a:lnTo>
                <a:lnTo>
                  <a:pt x="3475850" y="4194088"/>
                </a:lnTo>
                <a:lnTo>
                  <a:pt x="0" y="4194088"/>
                </a:lnTo>
                <a:lnTo>
                  <a:pt x="0" y="0"/>
                </a:lnTo>
                <a:close/>
              </a:path>
            </a:pathLst>
          </a:custGeom>
          <a:blipFill>
            <a:blip r:embed="rId16"/>
            <a:stretch>
              <a:fillRect l="0" t="0" r="0" b="0"/>
            </a:stretch>
          </a:blipFill>
        </p:spPr>
      </p:sp>
      <p:sp>
        <p:nvSpPr>
          <p:cNvPr name="Freeform 17" id="17"/>
          <p:cNvSpPr/>
          <p:nvPr/>
        </p:nvSpPr>
        <p:spPr>
          <a:xfrm flipH="false" flipV="false" rot="1051336">
            <a:off x="14959524" y="-521021"/>
            <a:ext cx="3059746" cy="3191485"/>
          </a:xfrm>
          <a:custGeom>
            <a:avLst/>
            <a:gdLst/>
            <a:ahLst/>
            <a:cxnLst/>
            <a:rect r="r" b="b" t="t" l="l"/>
            <a:pathLst>
              <a:path h="3191485" w="3059746">
                <a:moveTo>
                  <a:pt x="0" y="0"/>
                </a:moveTo>
                <a:lnTo>
                  <a:pt x="3059746" y="0"/>
                </a:lnTo>
                <a:lnTo>
                  <a:pt x="3059746" y="3191485"/>
                </a:lnTo>
                <a:lnTo>
                  <a:pt x="0" y="3191485"/>
                </a:lnTo>
                <a:lnTo>
                  <a:pt x="0" y="0"/>
                </a:lnTo>
                <a:close/>
              </a:path>
            </a:pathLst>
          </a:custGeom>
          <a:blipFill>
            <a:blip r:embed="rId17"/>
            <a:stretch>
              <a:fillRect l="0" t="0" r="0" b="0"/>
            </a:stretch>
          </a:blipFill>
        </p:spPr>
      </p:sp>
      <p:sp>
        <p:nvSpPr>
          <p:cNvPr name="TextBox 18" id="18"/>
          <p:cNvSpPr txBox="true"/>
          <p:nvPr/>
        </p:nvSpPr>
        <p:spPr>
          <a:xfrm rot="0">
            <a:off x="1783639" y="2351218"/>
            <a:ext cx="14583226" cy="5689568"/>
          </a:xfrm>
          <a:prstGeom prst="rect">
            <a:avLst/>
          </a:prstGeom>
        </p:spPr>
        <p:txBody>
          <a:bodyPr anchor="t" rtlCol="false" tIns="0" lIns="0" bIns="0" rIns="0">
            <a:spAutoFit/>
          </a:bodyPr>
          <a:lstStyle/>
          <a:p>
            <a:pPr algn="l" marL="0" indent="0" lvl="0">
              <a:lnSpc>
                <a:spcPts val="4551"/>
              </a:lnSpc>
              <a:spcBef>
                <a:spcPct val="0"/>
              </a:spcBef>
            </a:pPr>
            <a:r>
              <a:rPr lang="en-US" sz="3251">
                <a:solidFill>
                  <a:srgbClr val="000000"/>
                </a:solidFill>
                <a:latin typeface="Starzy 3"/>
                <a:ea typeface="Starzy 3"/>
                <a:cs typeface="Starzy 3"/>
                <a:sym typeface="Starzy 3"/>
              </a:rPr>
              <a:t>1961 року вийшла третя книжка Ліни Костенко — “Мандрівки серця”. Вона викликала схвальні відгуки, зокрема й Вас</a:t>
            </a:r>
            <a:r>
              <a:rPr lang="en-US" sz="3251">
                <a:solidFill>
                  <a:srgbClr val="000000"/>
                </a:solidFill>
                <a:latin typeface="Starzy 3"/>
                <a:ea typeface="Starzy 3"/>
                <a:cs typeface="Starzy 3"/>
                <a:sym typeface="Starzy 3"/>
              </a:rPr>
              <a:t>иля Симоненка, який у цей час працював журналістом у Черкасах. З 1963 року почався процес притискання, заборони всього, що дихало свободою та національним піднесенням. Ліна Костенко не звертала на це багато уваги і тому готувала до друку свою четверту збірку поезій, яка мала називатися “Зоряний інтеграл”. Спочатку вихід цієї збірки затримали, а потім — зовсім заборонили друкувати. Почався довгий 16-річний період “мовчання” Ліни Костенко. Її не друкували. Поетеса робила все можливе, щоб прорватися до читача.</a:t>
            </a:r>
          </a:p>
        </p:txBody>
      </p:sp>
      <p:sp>
        <p:nvSpPr>
          <p:cNvPr name="Freeform 19" id="19"/>
          <p:cNvSpPr/>
          <p:nvPr/>
        </p:nvSpPr>
        <p:spPr>
          <a:xfrm flipH="false" flipV="false" rot="-887151">
            <a:off x="7007052" y="-423194"/>
            <a:ext cx="4201373" cy="2334096"/>
          </a:xfrm>
          <a:custGeom>
            <a:avLst/>
            <a:gdLst/>
            <a:ahLst/>
            <a:cxnLst/>
            <a:rect r="r" b="b" t="t" l="l"/>
            <a:pathLst>
              <a:path h="2334096" w="4201373">
                <a:moveTo>
                  <a:pt x="0" y="0"/>
                </a:moveTo>
                <a:lnTo>
                  <a:pt x="4201373" y="0"/>
                </a:lnTo>
                <a:lnTo>
                  <a:pt x="4201373" y="2334096"/>
                </a:lnTo>
                <a:lnTo>
                  <a:pt x="0" y="2334096"/>
                </a:lnTo>
                <a:lnTo>
                  <a:pt x="0" y="0"/>
                </a:lnTo>
                <a:close/>
              </a:path>
            </a:pathLst>
          </a:custGeom>
          <a:blipFill>
            <a:blip r:embed="rId18"/>
            <a:stretch>
              <a:fillRect l="0" t="0" r="0" b="0"/>
            </a:stretch>
          </a:blipFill>
        </p:spPr>
      </p:sp>
      <p:sp>
        <p:nvSpPr>
          <p:cNvPr name="Freeform 20" id="20"/>
          <p:cNvSpPr/>
          <p:nvPr/>
        </p:nvSpPr>
        <p:spPr>
          <a:xfrm flipH="false" flipV="false" rot="-907805">
            <a:off x="355766" y="-338133"/>
            <a:ext cx="3512559" cy="2493056"/>
          </a:xfrm>
          <a:custGeom>
            <a:avLst/>
            <a:gdLst/>
            <a:ahLst/>
            <a:cxnLst/>
            <a:rect r="r" b="b" t="t" l="l"/>
            <a:pathLst>
              <a:path h="2493056" w="3512559">
                <a:moveTo>
                  <a:pt x="0" y="0"/>
                </a:moveTo>
                <a:lnTo>
                  <a:pt x="3512559" y="0"/>
                </a:lnTo>
                <a:lnTo>
                  <a:pt x="3512559" y="2493055"/>
                </a:lnTo>
                <a:lnTo>
                  <a:pt x="0" y="2493055"/>
                </a:lnTo>
                <a:lnTo>
                  <a:pt x="0" y="0"/>
                </a:lnTo>
                <a:close/>
              </a:path>
            </a:pathLst>
          </a:custGeom>
          <a:blipFill>
            <a:blip r:embed="rId19"/>
            <a:stretch>
              <a:fillRect l="0" t="0" r="0" b="-120357"/>
            </a:stretch>
          </a:blipFill>
        </p:spPr>
      </p:sp>
      <p:sp>
        <p:nvSpPr>
          <p:cNvPr name="Freeform 21" id="21"/>
          <p:cNvSpPr/>
          <p:nvPr/>
        </p:nvSpPr>
        <p:spPr>
          <a:xfrm flipH="false" flipV="false" rot="0">
            <a:off x="16471765" y="5148532"/>
            <a:ext cx="3031774" cy="7891818"/>
          </a:xfrm>
          <a:custGeom>
            <a:avLst/>
            <a:gdLst/>
            <a:ahLst/>
            <a:cxnLst/>
            <a:rect r="r" b="b" t="t" l="l"/>
            <a:pathLst>
              <a:path h="7891818" w="3031774">
                <a:moveTo>
                  <a:pt x="0" y="0"/>
                </a:moveTo>
                <a:lnTo>
                  <a:pt x="3031774" y="0"/>
                </a:lnTo>
                <a:lnTo>
                  <a:pt x="3031774" y="7891818"/>
                </a:lnTo>
                <a:lnTo>
                  <a:pt x="0" y="7891818"/>
                </a:lnTo>
                <a:lnTo>
                  <a:pt x="0" y="0"/>
                </a:lnTo>
                <a:close/>
              </a:path>
            </a:pathLst>
          </a:custGeom>
          <a:blipFill>
            <a:blip r:embed="rId20"/>
            <a:stretch>
              <a:fillRect l="0" t="0" r="0" b="0"/>
            </a:stretch>
          </a:blipFill>
        </p:spPr>
      </p:sp>
      <p:sp>
        <p:nvSpPr>
          <p:cNvPr name="Freeform 22" id="22"/>
          <p:cNvSpPr/>
          <p:nvPr/>
        </p:nvSpPr>
        <p:spPr>
          <a:xfrm flipH="false" flipV="false" rot="0">
            <a:off x="-840558" y="3561856"/>
            <a:ext cx="2849499" cy="8229600"/>
          </a:xfrm>
          <a:custGeom>
            <a:avLst/>
            <a:gdLst/>
            <a:ahLst/>
            <a:cxnLst/>
            <a:rect r="r" b="b" t="t" l="l"/>
            <a:pathLst>
              <a:path h="8229600" w="2849499">
                <a:moveTo>
                  <a:pt x="0" y="0"/>
                </a:moveTo>
                <a:lnTo>
                  <a:pt x="2849499" y="0"/>
                </a:lnTo>
                <a:lnTo>
                  <a:pt x="2849499" y="8229600"/>
                </a:lnTo>
                <a:lnTo>
                  <a:pt x="0" y="8229600"/>
                </a:lnTo>
                <a:lnTo>
                  <a:pt x="0" y="0"/>
                </a:lnTo>
                <a:close/>
              </a:path>
            </a:pathLst>
          </a:custGeom>
          <a:blipFill>
            <a:blip r:embed="rId21"/>
            <a:stretch>
              <a:fillRect l="0" t="0" r="0" b="0"/>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DAF_xW7nLoQ</dc:identifier>
  <dcterms:modified xsi:type="dcterms:W3CDTF">2011-08-01T06:04:30Z</dcterms:modified>
  <cp:revision>1</cp:revision>
  <dc:title>Ліна Костенко11</dc:title>
</cp:coreProperties>
</file>