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dam Script" charset="1" panose="00000500000000000000"/>
      <p:regular r:id="rId18"/>
    </p:embeddedFont>
    <p:embeddedFont>
      <p:font typeface="Another Shabby" charset="1" panose="00000000000000000000"/>
      <p:regular r:id="rId19"/>
    </p:embeddedFont>
    <p:embeddedFont>
      <p:font typeface="Another Shabby Bold" charset="1" panose="00000000000000000000"/>
      <p:regular r:id="rId20"/>
    </p:embeddedFont>
    <p:embeddedFont>
      <p:font typeface="Adam Script Bold" charset="1" panose="00000800000000000000"/>
      <p:regular r:id="rId21"/>
    </p:embeddedFont>
    <p:embeddedFont>
      <p:font typeface="Roboto Mono" charset="1" panose="00000000000000000000"/>
      <p:regular r:id="rId22"/>
    </p:embeddedFont>
    <p:embeddedFont>
      <p:font typeface="Special Elite" charset="1" panose="020005060000000200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71.svg" Type="http://schemas.openxmlformats.org/officeDocument/2006/relationships/image"/><Relationship Id="rId15" Target="../media/aAF--iINBuE.m4a" Type="http://schemas.microsoft.com/office/2007/relationships/media"/><Relationship Id="rId16" Target="../media/aAF--iINBuE.m4a" Type="http://schemas.openxmlformats.org/officeDocument/2006/relationships/audio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jpeg" Type="http://schemas.openxmlformats.org/officeDocument/2006/relationships/image"/><Relationship Id="rId2" Target="../media/image59.pn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56.pn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svg" Type="http://schemas.openxmlformats.org/officeDocument/2006/relationships/image"/><Relationship Id="rId6" Target="../media/image6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2.png" Type="http://schemas.openxmlformats.org/officeDocument/2006/relationships/image"/><Relationship Id="rId3" Target="../media/image65.png" Type="http://schemas.openxmlformats.org/officeDocument/2006/relationships/image"/><Relationship Id="rId4" Target="../media/image66.svg" Type="http://schemas.openxmlformats.org/officeDocument/2006/relationships/image"/><Relationship Id="rId5" Target="../media/image67.png" Type="http://schemas.openxmlformats.org/officeDocument/2006/relationships/image"/><Relationship Id="rId6" Target="../media/image68.svg" Type="http://schemas.openxmlformats.org/officeDocument/2006/relationships/image"/><Relationship Id="rId7" Target="../media/image69.png" Type="http://schemas.openxmlformats.org/officeDocument/2006/relationships/image"/><Relationship Id="rId8" Target="../media/image70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jpe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9.jpe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4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jpe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gif" Type="http://schemas.openxmlformats.org/officeDocument/2006/relationships/image"/><Relationship Id="rId5" Target="../media/image39.gif" Type="http://schemas.openxmlformats.org/officeDocument/2006/relationships/image"/><Relationship Id="rId6" Target="../media/image40.gif" Type="http://schemas.openxmlformats.org/officeDocument/2006/relationships/image"/><Relationship Id="rId7" Target="../media/image41.gif" Type="http://schemas.openxmlformats.org/officeDocument/2006/relationships/image"/><Relationship Id="rId8" Target="../media/image42.gif" Type="http://schemas.openxmlformats.org/officeDocument/2006/relationships/image"/><Relationship Id="rId9" Target="../media/image4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jpe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2" Target="../media/image45.png" Type="http://schemas.openxmlformats.org/officeDocument/2006/relationships/image"/><Relationship Id="rId3" Target="../media/image56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57.png" Type="http://schemas.openxmlformats.org/officeDocument/2006/relationships/image"/><Relationship Id="rId7" Target="../media/image58.jpe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59.pn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56.pn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434857" y="-301737"/>
            <a:ext cx="6140537" cy="7151500"/>
            <a:chOff x="0" y="0"/>
            <a:chExt cx="13561060" cy="157937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0" y="508000"/>
              <a:ext cx="12052300" cy="14707870"/>
            </a:xfrm>
            <a:custGeom>
              <a:avLst/>
              <a:gdLst/>
              <a:ahLst/>
              <a:cxnLst/>
              <a:rect r="r" b="b" t="t" l="l"/>
              <a:pathLst>
                <a:path h="14707870" w="1205230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3"/>
              <a:stretch>
                <a:fillRect l="0" t="-8550" r="0" b="-855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-21590"/>
              <a:ext cx="13561061" cy="15815310"/>
            </a:xfrm>
            <a:custGeom>
              <a:avLst/>
              <a:gdLst/>
              <a:ahLst/>
              <a:cxnLst/>
              <a:rect r="r" b="b" t="t" l="l"/>
              <a:pathLst>
                <a:path h="15815310" w="13561061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4"/>
              <a:stretch>
                <a:fillRect l="0" t="-144" r="0" b="-14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250143" y="5658011"/>
            <a:ext cx="5368432" cy="4817074"/>
            <a:chOff x="0" y="0"/>
            <a:chExt cx="12823190" cy="11506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64490" y="283210"/>
              <a:ext cx="12143740" cy="9904730"/>
            </a:xfrm>
            <a:custGeom>
              <a:avLst/>
              <a:gdLst/>
              <a:ahLst/>
              <a:cxnLst/>
              <a:rect r="r" b="b" t="t" l="l"/>
              <a:pathLst>
                <a:path h="9904730" w="1214374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5"/>
              <a:stretch>
                <a:fillRect l="0" t="-238" r="0" b="-238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823190" cy="11506200"/>
            </a:xfrm>
            <a:custGeom>
              <a:avLst/>
              <a:gdLst/>
              <a:ahLst/>
              <a:cxnLst/>
              <a:rect r="r" b="b" t="t" l="l"/>
              <a:pathLst>
                <a:path h="11506200" w="1282319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6"/>
              <a:stretch>
                <a:fillRect l="0" t="-11" r="0" b="-11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8259287">
            <a:off x="-3058615" y="-3807232"/>
            <a:ext cx="5328666" cy="8229600"/>
          </a:xfrm>
          <a:custGeom>
            <a:avLst/>
            <a:gdLst/>
            <a:ahLst/>
            <a:cxnLst/>
            <a:rect r="r" b="b" t="t" l="l"/>
            <a:pathLst>
              <a:path h="8229600" w="5328666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669704">
            <a:off x="13901582" y="-3358903"/>
            <a:ext cx="7598593" cy="5157545"/>
          </a:xfrm>
          <a:custGeom>
            <a:avLst/>
            <a:gdLst/>
            <a:ahLst/>
            <a:cxnLst/>
            <a:rect r="r" b="b" t="t" l="l"/>
            <a:pathLst>
              <a:path h="5157545" w="7598593">
                <a:moveTo>
                  <a:pt x="0" y="0"/>
                </a:moveTo>
                <a:lnTo>
                  <a:pt x="7598593" y="0"/>
                </a:lnTo>
                <a:lnTo>
                  <a:pt x="7598593" y="5157545"/>
                </a:lnTo>
                <a:lnTo>
                  <a:pt x="0" y="515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967353">
            <a:off x="-1021222" y="9231027"/>
            <a:ext cx="6925048" cy="4786940"/>
          </a:xfrm>
          <a:custGeom>
            <a:avLst/>
            <a:gdLst/>
            <a:ahLst/>
            <a:cxnLst/>
            <a:rect r="r" b="b" t="t" l="l"/>
            <a:pathLst>
              <a:path h="4786940" w="6925048">
                <a:moveTo>
                  <a:pt x="0" y="0"/>
                </a:moveTo>
                <a:lnTo>
                  <a:pt x="6925048" y="0"/>
                </a:lnTo>
                <a:lnTo>
                  <a:pt x="6925048" y="4786939"/>
                </a:lnTo>
                <a:lnTo>
                  <a:pt x="0" y="47869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219737" y="4818451"/>
            <a:ext cx="1902688" cy="1679122"/>
          </a:xfrm>
          <a:custGeom>
            <a:avLst/>
            <a:gdLst/>
            <a:ahLst/>
            <a:cxnLst/>
            <a:rect r="r" b="b" t="t" l="l"/>
            <a:pathLst>
              <a:path h="1679122" w="1902688">
                <a:moveTo>
                  <a:pt x="0" y="0"/>
                </a:moveTo>
                <a:lnTo>
                  <a:pt x="1902688" y="0"/>
                </a:lnTo>
                <a:lnTo>
                  <a:pt x="1902688" y="1679121"/>
                </a:lnTo>
                <a:lnTo>
                  <a:pt x="0" y="1679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951344" y="6010202"/>
            <a:ext cx="1902688" cy="1679122"/>
          </a:xfrm>
          <a:custGeom>
            <a:avLst/>
            <a:gdLst/>
            <a:ahLst/>
            <a:cxnLst/>
            <a:rect r="r" b="b" t="t" l="l"/>
            <a:pathLst>
              <a:path h="1679122" w="1902688">
                <a:moveTo>
                  <a:pt x="0" y="0"/>
                </a:moveTo>
                <a:lnTo>
                  <a:pt x="1902688" y="0"/>
                </a:lnTo>
                <a:lnTo>
                  <a:pt x="1902688" y="1679122"/>
                </a:lnTo>
                <a:lnTo>
                  <a:pt x="0" y="1679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298619" y="-905928"/>
            <a:ext cx="2885768" cy="2224664"/>
          </a:xfrm>
          <a:custGeom>
            <a:avLst/>
            <a:gdLst/>
            <a:ahLst/>
            <a:cxnLst/>
            <a:rect r="r" b="b" t="t" l="l"/>
            <a:pathLst>
              <a:path h="2224664" w="2885768">
                <a:moveTo>
                  <a:pt x="0" y="0"/>
                </a:moveTo>
                <a:lnTo>
                  <a:pt x="2885767" y="0"/>
                </a:lnTo>
                <a:lnTo>
                  <a:pt x="2885767" y="2224664"/>
                </a:lnTo>
                <a:lnTo>
                  <a:pt x="0" y="2224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70798" y="118951"/>
            <a:ext cx="8813588" cy="8505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3"/>
              </a:lnSpc>
            </a:pPr>
            <a:r>
              <a:rPr lang="en-US" sz="6009">
                <a:solidFill>
                  <a:srgbClr val="000000"/>
                </a:solidFill>
                <a:latin typeface="Adam Script"/>
                <a:ea typeface="Adam Script"/>
                <a:cs typeface="Adam Script"/>
                <a:sym typeface="Adam Script"/>
              </a:rPr>
              <a:t>   Скільки б не говорили про Шевченка,він завжди знаходить,чим здивувати.</a:t>
            </a:r>
          </a:p>
          <a:p>
            <a:pPr algn="l">
              <a:lnSpc>
                <a:spcPts val="8413"/>
              </a:lnSpc>
            </a:pPr>
            <a:r>
              <a:rPr lang="en-US" sz="6009">
                <a:solidFill>
                  <a:srgbClr val="000000"/>
                </a:solidFill>
                <a:latin typeface="Adam Script"/>
                <a:ea typeface="Adam Script"/>
                <a:cs typeface="Adam Script"/>
                <a:sym typeface="Adam Script"/>
              </a:rPr>
              <a:t>   Пройшовши шлях від кріпака -до світила української літератури,він багато встиг,був таким різним.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441302" y="8726497"/>
            <a:ext cx="2885768" cy="2224664"/>
          </a:xfrm>
          <a:custGeom>
            <a:avLst/>
            <a:gdLst/>
            <a:ahLst/>
            <a:cxnLst/>
            <a:rect r="r" b="b" t="t" l="l"/>
            <a:pathLst>
              <a:path h="2224664" w="2885768">
                <a:moveTo>
                  <a:pt x="0" y="0"/>
                </a:moveTo>
                <a:lnTo>
                  <a:pt x="2885768" y="0"/>
                </a:lnTo>
                <a:lnTo>
                  <a:pt x="2885768" y="2224664"/>
                </a:lnTo>
                <a:lnTo>
                  <a:pt x="0" y="2224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7" id="17">
            <a:hlinkClick action="ppaction://media"/>
          </p:cNvPr>
          <p:cNvPicPr>
            <a:picLocks noChangeAspect="true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>
                  <p14:fade out="19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7"/>
                </p:tgtEl>
              </p:cBhvr>
            </p:cmd>
            <p:audio>
              <p:cMediaNode vol="100000" showWhenStopped="false">
                <p:cTn/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064" t="-1026" r="-1778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013531" y="3298172"/>
            <a:ext cx="2771984" cy="6311113"/>
            <a:chOff x="0" y="0"/>
            <a:chExt cx="3695978" cy="8414817"/>
          </a:xfrm>
        </p:grpSpPr>
        <p:sp>
          <p:nvSpPr>
            <p:cNvPr name="Freeform 4" id="4"/>
            <p:cNvSpPr/>
            <p:nvPr/>
          </p:nvSpPr>
          <p:spPr>
            <a:xfrm flipH="false" flipV="false" rot="5570441">
              <a:off x="-397583" y="3177200"/>
              <a:ext cx="6438283" cy="1431522"/>
            </a:xfrm>
            <a:custGeom>
              <a:avLst/>
              <a:gdLst/>
              <a:ahLst/>
              <a:cxnLst/>
              <a:rect r="r" b="b" t="t" l="l"/>
              <a:pathLst>
                <a:path h="1431522" w="6438283">
                  <a:moveTo>
                    <a:pt x="0" y="0"/>
                  </a:moveTo>
                  <a:lnTo>
                    <a:pt x="6438284" y="0"/>
                  </a:lnTo>
                  <a:lnTo>
                    <a:pt x="6438284" y="1431523"/>
                  </a:lnTo>
                  <a:lnTo>
                    <a:pt x="0" y="143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3374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518314">
              <a:off x="-2755915" y="2939677"/>
              <a:ext cx="8332508" cy="2535463"/>
            </a:xfrm>
            <a:custGeom>
              <a:avLst/>
              <a:gdLst/>
              <a:ahLst/>
              <a:cxnLst/>
              <a:rect r="r" b="b" t="t" l="l"/>
              <a:pathLst>
                <a:path h="2535463" w="8332508">
                  <a:moveTo>
                    <a:pt x="0" y="0"/>
                  </a:moveTo>
                  <a:lnTo>
                    <a:pt x="8332508" y="0"/>
                  </a:lnTo>
                  <a:lnTo>
                    <a:pt x="8332508" y="2535463"/>
                  </a:lnTo>
                  <a:lnTo>
                    <a:pt x="0" y="253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10536723">
            <a:off x="956434" y="6133373"/>
            <a:ext cx="5276755" cy="3957566"/>
          </a:xfrm>
          <a:custGeom>
            <a:avLst/>
            <a:gdLst/>
            <a:ahLst/>
            <a:cxnLst/>
            <a:rect r="r" b="b" t="t" l="l"/>
            <a:pathLst>
              <a:path h="3957566" w="5276755">
                <a:moveTo>
                  <a:pt x="0" y="0"/>
                </a:moveTo>
                <a:lnTo>
                  <a:pt x="5276755" y="0"/>
                </a:lnTo>
                <a:lnTo>
                  <a:pt x="5276755" y="3957567"/>
                </a:lnTo>
                <a:lnTo>
                  <a:pt x="0" y="3957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375679">
            <a:off x="-82722" y="-90882"/>
            <a:ext cx="6290478" cy="3444923"/>
            <a:chOff x="0" y="0"/>
            <a:chExt cx="8387304" cy="4593231"/>
          </a:xfrm>
        </p:grpSpPr>
        <p:sp>
          <p:nvSpPr>
            <p:cNvPr name="Freeform 8" id="8"/>
            <p:cNvSpPr/>
            <p:nvPr/>
          </p:nvSpPr>
          <p:spPr>
            <a:xfrm flipH="false" flipV="false" rot="197490">
              <a:off x="92924" y="211173"/>
              <a:ext cx="7455045" cy="3451065"/>
            </a:xfrm>
            <a:custGeom>
              <a:avLst/>
              <a:gdLst/>
              <a:ahLst/>
              <a:cxnLst/>
              <a:rect r="r" b="b" t="t" l="l"/>
              <a:pathLst>
                <a:path h="3451065" w="7455045">
                  <a:moveTo>
                    <a:pt x="0" y="0"/>
                  </a:moveTo>
                  <a:lnTo>
                    <a:pt x="7455045" y="0"/>
                  </a:lnTo>
                  <a:lnTo>
                    <a:pt x="7455045" y="3451065"/>
                  </a:lnTo>
                  <a:lnTo>
                    <a:pt x="0" y="345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912" t="-102386" r="0" b="-118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197490">
              <a:off x="546895" y="747894"/>
              <a:ext cx="7742699" cy="3626050"/>
            </a:xfrm>
            <a:custGeom>
              <a:avLst/>
              <a:gdLst/>
              <a:ahLst/>
              <a:cxnLst/>
              <a:rect r="r" b="b" t="t" l="l"/>
              <a:pathLst>
                <a:path h="3626050" w="7742699">
                  <a:moveTo>
                    <a:pt x="0" y="0"/>
                  </a:moveTo>
                  <a:lnTo>
                    <a:pt x="7742699" y="0"/>
                  </a:lnTo>
                  <a:lnTo>
                    <a:pt x="7742699" y="3626051"/>
                  </a:lnTo>
                  <a:lnTo>
                    <a:pt x="0" y="362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07140" r="-9923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197490">
              <a:off x="1276660" y="1097815"/>
              <a:ext cx="6329556" cy="21196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79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52432D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Шевченко-письменник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814535">
            <a:off x="2506919" y="5400045"/>
            <a:ext cx="3776702" cy="3819346"/>
            <a:chOff x="0" y="0"/>
            <a:chExt cx="5035603" cy="5092461"/>
          </a:xfrm>
        </p:grpSpPr>
        <p:sp>
          <p:nvSpPr>
            <p:cNvPr name="Freeform 12" id="12"/>
            <p:cNvSpPr/>
            <p:nvPr/>
          </p:nvSpPr>
          <p:spPr>
            <a:xfrm flipH="false" flipV="false" rot="-460763">
              <a:off x="258105" y="283279"/>
              <a:ext cx="4519392" cy="4166315"/>
            </a:xfrm>
            <a:custGeom>
              <a:avLst/>
              <a:gdLst/>
              <a:ahLst/>
              <a:cxnLst/>
              <a:rect r="r" b="b" t="t" l="l"/>
              <a:pathLst>
                <a:path h="4166315" w="4519392">
                  <a:moveTo>
                    <a:pt x="0" y="0"/>
                  </a:moveTo>
                  <a:lnTo>
                    <a:pt x="4519393" y="0"/>
                  </a:lnTo>
                  <a:lnTo>
                    <a:pt x="4519393" y="4166315"/>
                  </a:lnTo>
                  <a:lnTo>
                    <a:pt x="0" y="4166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486865">
              <a:off x="1003634" y="3564683"/>
              <a:ext cx="3028335" cy="1320664"/>
            </a:xfrm>
            <a:custGeom>
              <a:avLst/>
              <a:gdLst/>
              <a:ahLst/>
              <a:cxnLst/>
              <a:rect r="r" b="b" t="t" l="l"/>
              <a:pathLst>
                <a:path h="1320664" w="3028335">
                  <a:moveTo>
                    <a:pt x="0" y="0"/>
                  </a:moveTo>
                  <a:lnTo>
                    <a:pt x="3028335" y="0"/>
                  </a:lnTo>
                  <a:lnTo>
                    <a:pt x="3028335" y="1320663"/>
                  </a:lnTo>
                  <a:lnTo>
                    <a:pt x="0" y="132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-130813">
            <a:off x="812772" y="3059073"/>
            <a:ext cx="4253368" cy="6789310"/>
          </a:xfrm>
          <a:custGeom>
            <a:avLst/>
            <a:gdLst/>
            <a:ahLst/>
            <a:cxnLst/>
            <a:rect r="r" b="b" t="t" l="l"/>
            <a:pathLst>
              <a:path h="6789310" w="4253368">
                <a:moveTo>
                  <a:pt x="0" y="0"/>
                </a:moveTo>
                <a:lnTo>
                  <a:pt x="4253368" y="0"/>
                </a:lnTo>
                <a:lnTo>
                  <a:pt x="4253368" y="6789311"/>
                </a:lnTo>
                <a:lnTo>
                  <a:pt x="0" y="6789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2852" t="0" r="-35329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679116" y="748243"/>
            <a:ext cx="8017336" cy="8709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7"/>
              </a:lnSpc>
            </a:pPr>
            <a:r>
              <a:rPr lang="en-US" sz="3534" b="true">
                <a:solidFill>
                  <a:srgbClr val="52432D"/>
                </a:solidFill>
                <a:latin typeface="Adam Script Bold"/>
                <a:ea typeface="Adam Script Bold"/>
                <a:cs typeface="Adam Script Bold"/>
                <a:sym typeface="Adam Script Bold"/>
              </a:rPr>
              <a:t>У 1854-1858 роках написав російською мовою повісті "Музикант", "Художник", "Нещасний", "Капітанша", "Близнята". Останніми прозовими творами</a:t>
            </a:r>
          </a:p>
          <a:p>
            <a:pPr algn="l">
              <a:lnSpc>
                <a:spcPts val="4947"/>
              </a:lnSpc>
            </a:pPr>
            <a:r>
              <a:rPr lang="en-US" sz="3534" b="true">
                <a:solidFill>
                  <a:srgbClr val="52432D"/>
                </a:solidFill>
                <a:latin typeface="Adam Script Bold"/>
                <a:ea typeface="Adam Script Bold"/>
                <a:cs typeface="Adam Script Bold"/>
                <a:sym typeface="Adam Script Bold"/>
              </a:rPr>
              <a:t> Т. Шевченка є повість "Прогулянка з задоволенням і не без моралі" (1856-1858) та щоденникові записи "Журнал". В Україні у 1858 році Т. Шевченко написав низку високих зразків інтимної та пейзажної лірики. Кілька творів Т. Шевченка цього періоду опубліковано в журналі "Основа" та альманасі "Хата".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8111" t="0" r="-1811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60314">
            <a:off x="10066939" y="1088328"/>
            <a:ext cx="7915383" cy="8101162"/>
            <a:chOff x="0" y="0"/>
            <a:chExt cx="2084710" cy="21336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84710" cy="2133640"/>
            </a:xfrm>
            <a:custGeom>
              <a:avLst/>
              <a:gdLst/>
              <a:ahLst/>
              <a:cxnLst/>
              <a:rect r="r" b="b" t="t" l="l"/>
              <a:pathLst>
                <a:path h="2133640" w="2084710">
                  <a:moveTo>
                    <a:pt x="0" y="0"/>
                  </a:moveTo>
                  <a:lnTo>
                    <a:pt x="2084710" y="0"/>
                  </a:lnTo>
                  <a:lnTo>
                    <a:pt x="2084710" y="2133640"/>
                  </a:lnTo>
                  <a:lnTo>
                    <a:pt x="0" y="2133640"/>
                  </a:lnTo>
                  <a:close/>
                </a:path>
              </a:pathLst>
            </a:custGeom>
            <a:solidFill>
              <a:srgbClr val="B4492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2084710" cy="22098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599"/>
                </a:lnSpc>
              </a:pPr>
            </a:p>
            <a:p>
              <a:pPr algn="l" marL="0" indent="0" lvl="0">
                <a:lnSpc>
                  <a:spcPts val="359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FFF6E5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T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2788518" y="7721465"/>
            <a:ext cx="21076518" cy="3073670"/>
          </a:xfrm>
          <a:custGeom>
            <a:avLst/>
            <a:gdLst/>
            <a:ahLst/>
            <a:cxnLst/>
            <a:rect r="r" b="b" t="t" l="l"/>
            <a:pathLst>
              <a:path h="3073670" w="21076518">
                <a:moveTo>
                  <a:pt x="0" y="0"/>
                </a:moveTo>
                <a:lnTo>
                  <a:pt x="21076518" y="0"/>
                </a:lnTo>
                <a:lnTo>
                  <a:pt x="21076518" y="3073670"/>
                </a:lnTo>
                <a:lnTo>
                  <a:pt x="0" y="307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928" r="0" b="-1492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17806">
            <a:off x="16823164" y="123606"/>
            <a:ext cx="1429880" cy="519956"/>
          </a:xfrm>
          <a:custGeom>
            <a:avLst/>
            <a:gdLst/>
            <a:ahLst/>
            <a:cxnLst/>
            <a:rect r="r" b="b" t="t" l="l"/>
            <a:pathLst>
              <a:path h="519956" w="1429880">
                <a:moveTo>
                  <a:pt x="0" y="0"/>
                </a:moveTo>
                <a:lnTo>
                  <a:pt x="1429880" y="0"/>
                </a:lnTo>
                <a:lnTo>
                  <a:pt x="1429880" y="519957"/>
                </a:lnTo>
                <a:lnTo>
                  <a:pt x="0" y="51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5369" y="383585"/>
            <a:ext cx="6265145" cy="8353526"/>
          </a:xfrm>
          <a:custGeom>
            <a:avLst/>
            <a:gdLst/>
            <a:ahLst/>
            <a:cxnLst/>
            <a:rect r="r" b="b" t="t" l="l"/>
            <a:pathLst>
              <a:path h="8353526" w="6265145">
                <a:moveTo>
                  <a:pt x="0" y="0"/>
                </a:moveTo>
                <a:lnTo>
                  <a:pt x="6265144" y="0"/>
                </a:lnTo>
                <a:lnTo>
                  <a:pt x="6265144" y="8353526"/>
                </a:lnTo>
                <a:lnTo>
                  <a:pt x="0" y="8353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153576" y="1356780"/>
            <a:ext cx="8134424" cy="5922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85"/>
              </a:lnSpc>
            </a:pPr>
            <a:r>
              <a:rPr lang="en-US" sz="5346" b="true">
                <a:solidFill>
                  <a:srgbClr val="FFFDF6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Шевченко-пророк</a:t>
            </a:r>
          </a:p>
          <a:p>
            <a:pPr algn="ctr">
              <a:lnSpc>
                <a:spcPts val="7485"/>
              </a:lnSpc>
            </a:pPr>
          </a:p>
          <a:p>
            <a:pPr algn="l">
              <a:lnSpc>
                <a:spcPts val="6365"/>
              </a:lnSpc>
            </a:pPr>
            <a:r>
              <a:rPr lang="en-US" sz="4546" b="true">
                <a:solidFill>
                  <a:srgbClr val="FFFDF6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Секрет Шевченка у позачасовості.Поезії Кобзаря актуальні до сьогодні. Це свідчить про неабияку майстерність.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D9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8236" y="407860"/>
            <a:ext cx="4306413" cy="6153960"/>
          </a:xfrm>
          <a:custGeom>
            <a:avLst/>
            <a:gdLst/>
            <a:ahLst/>
            <a:cxnLst/>
            <a:rect r="r" b="b" t="t" l="l"/>
            <a:pathLst>
              <a:path h="6153960" w="4306413">
                <a:moveTo>
                  <a:pt x="0" y="0"/>
                </a:moveTo>
                <a:lnTo>
                  <a:pt x="4306413" y="0"/>
                </a:lnTo>
                <a:lnTo>
                  <a:pt x="4306413" y="6153960"/>
                </a:lnTo>
                <a:lnTo>
                  <a:pt x="0" y="615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84772" y="1792188"/>
            <a:ext cx="11762541" cy="796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96"/>
              </a:lnSpc>
            </a:pPr>
            <a:r>
              <a:rPr lang="en-US" sz="64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Борітеся – поборете,</a:t>
            </a:r>
          </a:p>
          <a:p>
            <a:pPr algn="ctr">
              <a:lnSpc>
                <a:spcPts val="8996"/>
              </a:lnSpc>
            </a:pPr>
            <a:r>
              <a:rPr lang="en-US" sz="64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Вам Бог помагає!</a:t>
            </a:r>
          </a:p>
          <a:p>
            <a:pPr algn="ctr">
              <a:lnSpc>
                <a:spcPts val="8996"/>
              </a:lnSpc>
            </a:pPr>
            <a:r>
              <a:rPr lang="en-US" sz="64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За вас правда, за вас слава</a:t>
            </a:r>
          </a:p>
          <a:p>
            <a:pPr algn="ctr">
              <a:lnSpc>
                <a:spcPts val="8996"/>
              </a:lnSpc>
            </a:pPr>
            <a:r>
              <a:rPr lang="en-US" sz="64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І воля святая!</a:t>
            </a:r>
          </a:p>
          <a:p>
            <a:pPr algn="ctr">
              <a:lnSpc>
                <a:spcPts val="8996"/>
              </a:lnSpc>
            </a:pPr>
          </a:p>
          <a:p>
            <a:pPr algn="l">
              <a:lnSpc>
                <a:spcPts val="8996"/>
              </a:lnSpc>
            </a:pPr>
            <a:r>
              <a:rPr lang="en-US" sz="64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Т.Г.Шевченко</a:t>
            </a:r>
          </a:p>
          <a:p>
            <a:pPr algn="ctr">
              <a:lnSpc>
                <a:spcPts val="8996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718501" y="165344"/>
            <a:ext cx="5540799" cy="1726711"/>
          </a:xfrm>
          <a:custGeom>
            <a:avLst/>
            <a:gdLst/>
            <a:ahLst/>
            <a:cxnLst/>
            <a:rect r="r" b="b" t="t" l="l"/>
            <a:pathLst>
              <a:path h="1726711" w="5540799">
                <a:moveTo>
                  <a:pt x="0" y="0"/>
                </a:moveTo>
                <a:lnTo>
                  <a:pt x="5540799" y="0"/>
                </a:lnTo>
                <a:lnTo>
                  <a:pt x="5540799" y="1726712"/>
                </a:lnTo>
                <a:lnTo>
                  <a:pt x="0" y="1726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44049">
            <a:off x="15301960" y="6124926"/>
            <a:ext cx="2379193" cy="4114800"/>
          </a:xfrm>
          <a:custGeom>
            <a:avLst/>
            <a:gdLst/>
            <a:ahLst/>
            <a:cxnLst/>
            <a:rect r="r" b="b" t="t" l="l"/>
            <a:pathLst>
              <a:path h="4114800" w="2379193">
                <a:moveTo>
                  <a:pt x="0" y="0"/>
                </a:moveTo>
                <a:lnTo>
                  <a:pt x="2379193" y="0"/>
                </a:lnTo>
                <a:lnTo>
                  <a:pt x="23791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115690">
            <a:off x="815926" y="6124926"/>
            <a:ext cx="3651032" cy="4114800"/>
          </a:xfrm>
          <a:custGeom>
            <a:avLst/>
            <a:gdLst/>
            <a:ahLst/>
            <a:cxnLst/>
            <a:rect r="r" b="b" t="t" l="l"/>
            <a:pathLst>
              <a:path h="4114800" w="3651032">
                <a:moveTo>
                  <a:pt x="0" y="0"/>
                </a:moveTo>
                <a:lnTo>
                  <a:pt x="3651033" y="0"/>
                </a:lnTo>
                <a:lnTo>
                  <a:pt x="36510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10800000">
            <a:off x="-1733958" y="165344"/>
            <a:ext cx="1733958" cy="3947789"/>
            <a:chOff x="0" y="0"/>
            <a:chExt cx="2311944" cy="5263718"/>
          </a:xfrm>
        </p:grpSpPr>
        <p:sp>
          <p:nvSpPr>
            <p:cNvPr name="Freeform 8" id="8"/>
            <p:cNvSpPr/>
            <p:nvPr/>
          </p:nvSpPr>
          <p:spPr>
            <a:xfrm flipH="false" flipV="false" rot="5570441">
              <a:off x="-248700" y="1987433"/>
              <a:ext cx="4027338" cy="895460"/>
            </a:xfrm>
            <a:custGeom>
              <a:avLst/>
              <a:gdLst/>
              <a:ahLst/>
              <a:cxnLst/>
              <a:rect r="r" b="b" t="t" l="l"/>
              <a:pathLst>
                <a:path h="895460" w="4027338">
                  <a:moveTo>
                    <a:pt x="0" y="0"/>
                  </a:moveTo>
                  <a:lnTo>
                    <a:pt x="4027338" y="0"/>
                  </a:lnTo>
                  <a:lnTo>
                    <a:pt x="4027338" y="895460"/>
                  </a:lnTo>
                  <a:lnTo>
                    <a:pt x="0" y="89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33741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5518314">
              <a:off x="-1723907" y="1838855"/>
              <a:ext cx="5212231" cy="1586008"/>
            </a:xfrm>
            <a:custGeom>
              <a:avLst/>
              <a:gdLst/>
              <a:ahLst/>
              <a:cxnLst/>
              <a:rect r="r" b="b" t="t" l="l"/>
              <a:pathLst>
                <a:path h="1586008" w="5212231">
                  <a:moveTo>
                    <a:pt x="0" y="0"/>
                  </a:moveTo>
                  <a:lnTo>
                    <a:pt x="5212232" y="0"/>
                  </a:lnTo>
                  <a:lnTo>
                    <a:pt x="5212232" y="1586008"/>
                  </a:lnTo>
                  <a:lnTo>
                    <a:pt x="0" y="1586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70" r="0" b="-337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669246" y="443805"/>
            <a:ext cx="3185321" cy="4570012"/>
          </a:xfrm>
          <a:custGeom>
            <a:avLst/>
            <a:gdLst/>
            <a:ahLst/>
            <a:cxnLst/>
            <a:rect r="r" b="b" t="t" l="l"/>
            <a:pathLst>
              <a:path h="4570012" w="3185321">
                <a:moveTo>
                  <a:pt x="3185321" y="0"/>
                </a:moveTo>
                <a:lnTo>
                  <a:pt x="0" y="0"/>
                </a:lnTo>
                <a:lnTo>
                  <a:pt x="0" y="4570011"/>
                </a:lnTo>
                <a:lnTo>
                  <a:pt x="3185321" y="4570011"/>
                </a:lnTo>
                <a:lnTo>
                  <a:pt x="3185321" y="0"/>
                </a:lnTo>
                <a:close/>
              </a:path>
            </a:pathLst>
          </a:custGeom>
          <a:blipFill>
            <a:blip r:embed="rId3"/>
            <a:stretch>
              <a:fillRect l="-93894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04043" y="3668187"/>
            <a:ext cx="4586942" cy="5619531"/>
          </a:xfrm>
          <a:custGeom>
            <a:avLst/>
            <a:gdLst/>
            <a:ahLst/>
            <a:cxnLst/>
            <a:rect r="r" b="b" t="t" l="l"/>
            <a:pathLst>
              <a:path h="5619531" w="4586942">
                <a:moveTo>
                  <a:pt x="0" y="0"/>
                </a:moveTo>
                <a:lnTo>
                  <a:pt x="4586942" y="0"/>
                </a:lnTo>
                <a:lnTo>
                  <a:pt x="4586942" y="5619531"/>
                </a:lnTo>
                <a:lnTo>
                  <a:pt x="0" y="561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79544">
            <a:off x="9691395" y="4804893"/>
            <a:ext cx="5761162" cy="4211235"/>
            <a:chOff x="0" y="0"/>
            <a:chExt cx="2435860" cy="1780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4930" y="40640"/>
              <a:ext cx="2310130" cy="1664970"/>
            </a:xfrm>
            <a:custGeom>
              <a:avLst/>
              <a:gdLst/>
              <a:ahLst/>
              <a:cxnLst/>
              <a:rect r="r" b="b" t="t" l="l"/>
              <a:pathLst>
                <a:path h="1664970" w="231013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5"/>
              <a:stretch>
                <a:fillRect l="0" t="-12148" r="0" b="-1214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5860" cy="1780540"/>
            </a:xfrm>
            <a:custGeom>
              <a:avLst/>
              <a:gdLst/>
              <a:ahLst/>
              <a:cxnLst/>
              <a:rect r="r" b="b" t="t" l="l"/>
              <a:pathLst>
                <a:path h="1780540" w="243586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6"/>
              <a:stretch>
                <a:fillRect l="-66" t="0" r="-6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512487">
            <a:off x="14704089" y="7127616"/>
            <a:ext cx="3690089" cy="10265620"/>
            <a:chOff x="0" y="0"/>
            <a:chExt cx="4920118" cy="136874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0118" cy="13687494"/>
            </a:xfrm>
            <a:custGeom>
              <a:avLst/>
              <a:gdLst/>
              <a:ahLst/>
              <a:cxnLst/>
              <a:rect r="r" b="b" t="t" l="l"/>
              <a:pathLst>
                <a:path h="13687494" w="4920118">
                  <a:moveTo>
                    <a:pt x="0" y="0"/>
                  </a:moveTo>
                  <a:lnTo>
                    <a:pt x="4920118" y="0"/>
                  </a:lnTo>
                  <a:lnTo>
                    <a:pt x="4920118" y="13687494"/>
                  </a:lnTo>
                  <a:lnTo>
                    <a:pt x="0" y="1368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9708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329194">
              <a:off x="436576" y="1526958"/>
              <a:ext cx="3511984" cy="9300458"/>
            </a:xfrm>
            <a:custGeom>
              <a:avLst/>
              <a:gdLst/>
              <a:ahLst/>
              <a:cxnLst/>
              <a:rect r="r" b="b" t="t" l="l"/>
              <a:pathLst>
                <a:path h="9300458" w="3511984">
                  <a:moveTo>
                    <a:pt x="0" y="0"/>
                  </a:moveTo>
                  <a:lnTo>
                    <a:pt x="3511983" y="0"/>
                  </a:lnTo>
                  <a:lnTo>
                    <a:pt x="3511983" y="9300458"/>
                  </a:lnTo>
                  <a:lnTo>
                    <a:pt x="0" y="9300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0586" t="-5790" r="-52671" b="-2972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206725" y="1028700"/>
            <a:ext cx="4293778" cy="2451357"/>
          </a:xfrm>
          <a:custGeom>
            <a:avLst/>
            <a:gdLst/>
            <a:ahLst/>
            <a:cxnLst/>
            <a:rect r="r" b="b" t="t" l="l"/>
            <a:pathLst>
              <a:path h="2451357" w="4293778">
                <a:moveTo>
                  <a:pt x="0" y="0"/>
                </a:moveTo>
                <a:lnTo>
                  <a:pt x="4293777" y="0"/>
                </a:lnTo>
                <a:lnTo>
                  <a:pt x="4293777" y="2451357"/>
                </a:lnTo>
                <a:lnTo>
                  <a:pt x="0" y="2451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32296" y="310455"/>
            <a:ext cx="9686560" cy="8569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36"/>
              </a:lnSpc>
              <a:spcBef>
                <a:spcPct val="0"/>
              </a:spcBef>
            </a:pPr>
            <a:r>
              <a:rPr lang="en-US" sz="5383">
                <a:solidFill>
                  <a:srgbClr val="000000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Немає у світі такого українця,який би не знав Тараса Григоровича Шевченка.Він-великий поет та художник,наш пророк,національний герой.Для сучасної України він-справжній символ боротьби за незалежність.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111" r="0" b="-13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141748">
            <a:off x="13587054" y="7202485"/>
            <a:ext cx="5533246" cy="3838690"/>
          </a:xfrm>
          <a:custGeom>
            <a:avLst/>
            <a:gdLst/>
            <a:ahLst/>
            <a:cxnLst/>
            <a:rect r="r" b="b" t="t" l="l"/>
            <a:pathLst>
              <a:path h="3838690" w="5533246">
                <a:moveTo>
                  <a:pt x="0" y="0"/>
                </a:moveTo>
                <a:lnTo>
                  <a:pt x="5533246" y="0"/>
                </a:lnTo>
                <a:lnTo>
                  <a:pt x="5533246" y="3838689"/>
                </a:lnTo>
                <a:lnTo>
                  <a:pt x="0" y="3838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144115">
            <a:off x="8805400" y="7505974"/>
            <a:ext cx="4453040" cy="5100879"/>
          </a:xfrm>
          <a:custGeom>
            <a:avLst/>
            <a:gdLst/>
            <a:ahLst/>
            <a:cxnLst/>
            <a:rect r="r" b="b" t="t" l="l"/>
            <a:pathLst>
              <a:path h="5100879" w="4453040">
                <a:moveTo>
                  <a:pt x="0" y="0"/>
                </a:moveTo>
                <a:lnTo>
                  <a:pt x="4453040" y="0"/>
                </a:lnTo>
                <a:lnTo>
                  <a:pt x="4453040" y="5100878"/>
                </a:lnTo>
                <a:lnTo>
                  <a:pt x="0" y="5100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403391">
            <a:off x="-1632179" y="-501300"/>
            <a:ext cx="6621679" cy="5495994"/>
          </a:xfrm>
          <a:custGeom>
            <a:avLst/>
            <a:gdLst/>
            <a:ahLst/>
            <a:cxnLst/>
            <a:rect r="r" b="b" t="t" l="l"/>
            <a:pathLst>
              <a:path h="5495994" w="6621679">
                <a:moveTo>
                  <a:pt x="0" y="0"/>
                </a:moveTo>
                <a:lnTo>
                  <a:pt x="6621679" y="0"/>
                </a:lnTo>
                <a:lnTo>
                  <a:pt x="6621679" y="5495993"/>
                </a:lnTo>
                <a:lnTo>
                  <a:pt x="0" y="5495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756534">
            <a:off x="16909537" y="-875333"/>
            <a:ext cx="4853715" cy="6244059"/>
          </a:xfrm>
          <a:custGeom>
            <a:avLst/>
            <a:gdLst/>
            <a:ahLst/>
            <a:cxnLst/>
            <a:rect r="r" b="b" t="t" l="l"/>
            <a:pathLst>
              <a:path h="6244059" w="4853715">
                <a:moveTo>
                  <a:pt x="4853715" y="0"/>
                </a:moveTo>
                <a:lnTo>
                  <a:pt x="0" y="0"/>
                </a:lnTo>
                <a:lnTo>
                  <a:pt x="0" y="6244059"/>
                </a:lnTo>
                <a:lnTo>
                  <a:pt x="4853715" y="6244059"/>
                </a:lnTo>
                <a:lnTo>
                  <a:pt x="4853715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507744">
            <a:off x="-2906317" y="7648844"/>
            <a:ext cx="4788562" cy="6052548"/>
          </a:xfrm>
          <a:custGeom>
            <a:avLst/>
            <a:gdLst/>
            <a:ahLst/>
            <a:cxnLst/>
            <a:rect r="r" b="b" t="t" l="l"/>
            <a:pathLst>
              <a:path h="6052548" w="4788562">
                <a:moveTo>
                  <a:pt x="0" y="0"/>
                </a:moveTo>
                <a:lnTo>
                  <a:pt x="4788563" y="0"/>
                </a:lnTo>
                <a:lnTo>
                  <a:pt x="4788563" y="6052548"/>
                </a:lnTo>
                <a:lnTo>
                  <a:pt x="0" y="605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6303" y="2246697"/>
            <a:ext cx="8252333" cy="5501556"/>
          </a:xfrm>
          <a:custGeom>
            <a:avLst/>
            <a:gdLst/>
            <a:ahLst/>
            <a:cxnLst/>
            <a:rect r="r" b="b" t="t" l="l"/>
            <a:pathLst>
              <a:path h="5501556" w="8252333">
                <a:moveTo>
                  <a:pt x="0" y="0"/>
                </a:moveTo>
                <a:lnTo>
                  <a:pt x="8252333" y="0"/>
                </a:lnTo>
                <a:lnTo>
                  <a:pt x="8252333" y="5501555"/>
                </a:lnTo>
                <a:lnTo>
                  <a:pt x="0" y="550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478636" y="2141922"/>
            <a:ext cx="9809364" cy="6373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63"/>
              </a:lnSpc>
            </a:pPr>
            <a:r>
              <a:rPr lang="en-US" sz="5187">
                <a:solidFill>
                  <a:srgbClr val="000000"/>
                </a:solidFill>
                <a:latin typeface="Adam Script"/>
                <a:ea typeface="Adam Script"/>
                <a:cs typeface="Adam Script"/>
                <a:sym typeface="Adam Script"/>
              </a:rPr>
              <a:t>Шевченко дуже багатогранний.Він -людина неабиякого таланту.</a:t>
            </a:r>
          </a:p>
          <a:p>
            <a:pPr algn="l">
              <a:lnSpc>
                <a:spcPts val="7263"/>
              </a:lnSpc>
              <a:spcBef>
                <a:spcPct val="0"/>
              </a:spcBef>
            </a:pPr>
            <a:r>
              <a:rPr lang="en-US" sz="5187">
                <a:solidFill>
                  <a:srgbClr val="000000"/>
                </a:solidFill>
                <a:latin typeface="Adam Script"/>
                <a:ea typeface="Adam Script"/>
                <a:cs typeface="Adam Script"/>
                <a:sym typeface="Adam Script"/>
              </a:rPr>
              <a:t>Усі знають,що Т.Г.Шевченко народився 9 березня 1814 року.А от чому його назвали Тарасом мало кому відомо.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194161" y="511378"/>
            <a:ext cx="6140537" cy="7151500"/>
            <a:chOff x="0" y="0"/>
            <a:chExt cx="13561060" cy="157937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8000" y="508000"/>
              <a:ext cx="12052300" cy="14707870"/>
            </a:xfrm>
            <a:custGeom>
              <a:avLst/>
              <a:gdLst/>
              <a:ahLst/>
              <a:cxnLst/>
              <a:rect r="r" b="b" t="t" l="l"/>
              <a:pathLst>
                <a:path h="14707870" w="1205230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3"/>
              <a:stretch>
                <a:fillRect l="0" t="-7114" r="0" b="-711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-21590"/>
              <a:ext cx="13561061" cy="15815310"/>
            </a:xfrm>
            <a:custGeom>
              <a:avLst/>
              <a:gdLst/>
              <a:ahLst/>
              <a:cxnLst/>
              <a:rect r="r" b="b" t="t" l="l"/>
              <a:pathLst>
                <a:path h="15815310" w="13561061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4"/>
              <a:stretch>
                <a:fillRect l="0" t="-144" r="0" b="-144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8259287">
            <a:off x="-3246628" y="-3908396"/>
            <a:ext cx="5328666" cy="8229600"/>
          </a:xfrm>
          <a:custGeom>
            <a:avLst/>
            <a:gdLst/>
            <a:ahLst/>
            <a:cxnLst/>
            <a:rect r="r" b="b" t="t" l="l"/>
            <a:pathLst>
              <a:path h="8229600" w="5328666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4821">
            <a:off x="14445531" y="7858831"/>
            <a:ext cx="5548414" cy="3641146"/>
          </a:xfrm>
          <a:custGeom>
            <a:avLst/>
            <a:gdLst/>
            <a:ahLst/>
            <a:cxnLst/>
            <a:rect r="r" b="b" t="t" l="l"/>
            <a:pathLst>
              <a:path h="3641146" w="5548414">
                <a:moveTo>
                  <a:pt x="0" y="0"/>
                </a:moveTo>
                <a:lnTo>
                  <a:pt x="5548413" y="0"/>
                </a:lnTo>
                <a:lnTo>
                  <a:pt x="5548413" y="3641146"/>
                </a:lnTo>
                <a:lnTo>
                  <a:pt x="0" y="3641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2439" r="0" b="-1243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69704">
            <a:off x="13460004" y="-2753592"/>
            <a:ext cx="7598593" cy="5157545"/>
          </a:xfrm>
          <a:custGeom>
            <a:avLst/>
            <a:gdLst/>
            <a:ahLst/>
            <a:cxnLst/>
            <a:rect r="r" b="b" t="t" l="l"/>
            <a:pathLst>
              <a:path h="5157545" w="7598593">
                <a:moveTo>
                  <a:pt x="0" y="0"/>
                </a:moveTo>
                <a:lnTo>
                  <a:pt x="7598592" y="0"/>
                </a:lnTo>
                <a:lnTo>
                  <a:pt x="7598592" y="5157545"/>
                </a:lnTo>
                <a:lnTo>
                  <a:pt x="0" y="51575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967353">
            <a:off x="-1021222" y="9231027"/>
            <a:ext cx="6925048" cy="4786940"/>
          </a:xfrm>
          <a:custGeom>
            <a:avLst/>
            <a:gdLst/>
            <a:ahLst/>
            <a:cxnLst/>
            <a:rect r="r" b="b" t="t" l="l"/>
            <a:pathLst>
              <a:path h="4786940" w="6925048">
                <a:moveTo>
                  <a:pt x="0" y="0"/>
                </a:moveTo>
                <a:lnTo>
                  <a:pt x="6925048" y="0"/>
                </a:lnTo>
                <a:lnTo>
                  <a:pt x="6925048" y="4786939"/>
                </a:lnTo>
                <a:lnTo>
                  <a:pt x="0" y="4786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219737" y="4818451"/>
            <a:ext cx="1902688" cy="1679122"/>
          </a:xfrm>
          <a:custGeom>
            <a:avLst/>
            <a:gdLst/>
            <a:ahLst/>
            <a:cxnLst/>
            <a:rect r="r" b="b" t="t" l="l"/>
            <a:pathLst>
              <a:path h="1679122" w="1902688">
                <a:moveTo>
                  <a:pt x="0" y="0"/>
                </a:moveTo>
                <a:lnTo>
                  <a:pt x="1902688" y="0"/>
                </a:lnTo>
                <a:lnTo>
                  <a:pt x="1902688" y="1679121"/>
                </a:lnTo>
                <a:lnTo>
                  <a:pt x="0" y="1679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98619" y="-905928"/>
            <a:ext cx="2885768" cy="2224664"/>
          </a:xfrm>
          <a:custGeom>
            <a:avLst/>
            <a:gdLst/>
            <a:ahLst/>
            <a:cxnLst/>
            <a:rect r="r" b="b" t="t" l="l"/>
            <a:pathLst>
              <a:path h="2224664" w="2885768">
                <a:moveTo>
                  <a:pt x="0" y="0"/>
                </a:moveTo>
                <a:lnTo>
                  <a:pt x="2885767" y="0"/>
                </a:lnTo>
                <a:lnTo>
                  <a:pt x="2885767" y="2224664"/>
                </a:lnTo>
                <a:lnTo>
                  <a:pt x="0" y="2224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22561" y="1491125"/>
            <a:ext cx="8375944" cy="762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75"/>
              </a:lnSpc>
            </a:pPr>
            <a:r>
              <a:rPr lang="en-US" sz="6196">
                <a:solidFill>
                  <a:srgbClr val="000000"/>
                </a:solidFill>
                <a:latin typeface="Adam Script"/>
                <a:ea typeface="Adam Script"/>
                <a:cs typeface="Adam Script"/>
                <a:sym typeface="Adam Script"/>
              </a:rPr>
              <a:t>Шевченка назвали Тарасом через близькість до іменин.</a:t>
            </a:r>
          </a:p>
          <a:p>
            <a:pPr algn="l">
              <a:lnSpc>
                <a:spcPts val="8675"/>
              </a:lnSpc>
            </a:pPr>
            <a:r>
              <a:rPr lang="en-US" sz="6196">
                <a:solidFill>
                  <a:srgbClr val="000000"/>
                </a:solidFill>
                <a:latin typeface="Adam Script"/>
                <a:ea typeface="Adam Script"/>
                <a:cs typeface="Adam Script"/>
                <a:sym typeface="Adam Script"/>
              </a:rPr>
              <a:t>25 лютого за старим стилем, а 10 березня за новим свято Святого Тарасія.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441302" y="8726497"/>
            <a:ext cx="2885768" cy="2224664"/>
          </a:xfrm>
          <a:custGeom>
            <a:avLst/>
            <a:gdLst/>
            <a:ahLst/>
            <a:cxnLst/>
            <a:rect r="r" b="b" t="t" l="l"/>
            <a:pathLst>
              <a:path h="2224664" w="2885768">
                <a:moveTo>
                  <a:pt x="0" y="0"/>
                </a:moveTo>
                <a:lnTo>
                  <a:pt x="2885768" y="0"/>
                </a:lnTo>
                <a:lnTo>
                  <a:pt x="2885768" y="2224664"/>
                </a:lnTo>
                <a:lnTo>
                  <a:pt x="0" y="2224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" r="0" b="-3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66936">
            <a:off x="-4860459" y="-4144753"/>
            <a:ext cx="22580664" cy="20774210"/>
          </a:xfrm>
          <a:custGeom>
            <a:avLst/>
            <a:gdLst/>
            <a:ahLst/>
            <a:cxnLst/>
            <a:rect r="r" b="b" t="t" l="l"/>
            <a:pathLst>
              <a:path h="20774210" w="22580664">
                <a:moveTo>
                  <a:pt x="0" y="0"/>
                </a:moveTo>
                <a:lnTo>
                  <a:pt x="22580663" y="0"/>
                </a:lnTo>
                <a:lnTo>
                  <a:pt x="22580663" y="20774210"/>
                </a:lnTo>
                <a:lnTo>
                  <a:pt x="0" y="20774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4025784">
            <a:off x="7086761" y="7700139"/>
            <a:ext cx="1978263" cy="2412516"/>
          </a:xfrm>
          <a:custGeom>
            <a:avLst/>
            <a:gdLst/>
            <a:ahLst/>
            <a:cxnLst/>
            <a:rect r="r" b="b" t="t" l="l"/>
            <a:pathLst>
              <a:path h="2412516" w="1978263">
                <a:moveTo>
                  <a:pt x="0" y="2412516"/>
                </a:moveTo>
                <a:lnTo>
                  <a:pt x="1978263" y="2412516"/>
                </a:lnTo>
                <a:lnTo>
                  <a:pt x="1978263" y="0"/>
                </a:lnTo>
                <a:lnTo>
                  <a:pt x="0" y="0"/>
                </a:lnTo>
                <a:lnTo>
                  <a:pt x="0" y="241251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397546">
            <a:off x="10175379" y="448778"/>
            <a:ext cx="8233448" cy="7853188"/>
            <a:chOff x="0" y="0"/>
            <a:chExt cx="6324600" cy="6032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7"/>
              <a:stretch>
                <a:fillRect l="-13458" t="0" r="-13458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C0927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990600"/>
            <a:ext cx="8987519" cy="8341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5409" spc="611">
                <a:solidFill>
                  <a:srgbClr val="AF7861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Тарас-надзвичайно вдале ім’я для Шевченка,адже в перекладі з давньогрецької означає “бунтар,неспокійний”.Саме таким і був наш геніальний Кобзар.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03129" y="-4500341"/>
            <a:ext cx="20894259" cy="20894259"/>
          </a:xfrm>
          <a:custGeom>
            <a:avLst/>
            <a:gdLst/>
            <a:ahLst/>
            <a:cxnLst/>
            <a:rect r="r" b="b" t="t" l="l"/>
            <a:pathLst>
              <a:path h="20894259" w="20894259">
                <a:moveTo>
                  <a:pt x="0" y="0"/>
                </a:moveTo>
                <a:lnTo>
                  <a:pt x="20894258" y="0"/>
                </a:lnTo>
                <a:lnTo>
                  <a:pt x="20894258" y="20894259"/>
                </a:lnTo>
                <a:lnTo>
                  <a:pt x="0" y="20894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2379079">
            <a:off x="-92479" y="6665987"/>
            <a:ext cx="2612612" cy="242972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144000" y="7041184"/>
            <a:ext cx="16230600" cy="373303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true" flipV="true" rot="0">
            <a:off x="-1831782" y="-1371225"/>
            <a:ext cx="16230600" cy="373303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1348233">
            <a:off x="12412576" y="8084158"/>
            <a:ext cx="7077456" cy="8229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2754519" y="-6859340"/>
            <a:ext cx="7077456" cy="82296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3889188">
            <a:off x="-804152" y="282170"/>
            <a:ext cx="3176721" cy="149305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476407">
            <a:off x="6899310" y="4829411"/>
            <a:ext cx="1865626" cy="1529059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-391392">
            <a:off x="1028700" y="939786"/>
            <a:ext cx="6058473" cy="5007002"/>
          </a:xfrm>
          <a:custGeom>
            <a:avLst/>
            <a:gdLst/>
            <a:ahLst/>
            <a:cxnLst/>
            <a:rect r="r" b="b" t="t" l="l"/>
            <a:pathLst>
              <a:path h="5007002" w="6058473">
                <a:moveTo>
                  <a:pt x="0" y="0"/>
                </a:moveTo>
                <a:lnTo>
                  <a:pt x="6058473" y="0"/>
                </a:lnTo>
                <a:lnTo>
                  <a:pt x="6058473" y="5007002"/>
                </a:lnTo>
                <a:lnTo>
                  <a:pt x="0" y="50070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37931">
            <a:off x="2994829" y="6543325"/>
            <a:ext cx="6038894" cy="3334173"/>
          </a:xfrm>
          <a:custGeom>
            <a:avLst/>
            <a:gdLst/>
            <a:ahLst/>
            <a:cxnLst/>
            <a:rect r="r" b="b" t="t" l="l"/>
            <a:pathLst>
              <a:path h="3334173" w="6038894">
                <a:moveTo>
                  <a:pt x="0" y="0"/>
                </a:moveTo>
                <a:lnTo>
                  <a:pt x="6038894" y="0"/>
                </a:lnTo>
                <a:lnTo>
                  <a:pt x="6038894" y="3334174"/>
                </a:lnTo>
                <a:lnTo>
                  <a:pt x="0" y="3334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4167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59939" y="1396077"/>
            <a:ext cx="8728061" cy="7194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7"/>
              </a:lnSpc>
            </a:pPr>
            <a:r>
              <a:rPr lang="en-US" sz="45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Тарас народився в кріпацькій, але не дуже бідній сім’ї і належав пану Енгельгардту з народження.</a:t>
            </a:r>
          </a:p>
          <a:p>
            <a:pPr algn="l">
              <a:lnSpc>
                <a:spcPts val="6337"/>
              </a:lnSpc>
            </a:pPr>
            <a:r>
              <a:rPr lang="en-US" sz="45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Мама Тараса була вільною селянкою,яка вийшла заміж за кріпака. Дід Тараса </a:t>
            </a:r>
          </a:p>
          <a:p>
            <a:pPr algn="l">
              <a:lnSpc>
                <a:spcPts val="6337"/>
              </a:lnSpc>
            </a:pPr>
            <a:r>
              <a:rPr lang="en-US" sz="4526" b="true">
                <a:solidFill>
                  <a:srgbClr val="000000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Яким Бойко  мав кузню і пасіку.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064" t="-1026" r="-1778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8066" y="5974469"/>
            <a:ext cx="5276755" cy="3957566"/>
          </a:xfrm>
          <a:custGeom>
            <a:avLst/>
            <a:gdLst/>
            <a:ahLst/>
            <a:cxnLst/>
            <a:rect r="r" b="b" t="t" l="l"/>
            <a:pathLst>
              <a:path h="3957566" w="5276755">
                <a:moveTo>
                  <a:pt x="0" y="0"/>
                </a:moveTo>
                <a:lnTo>
                  <a:pt x="5276755" y="0"/>
                </a:lnTo>
                <a:lnTo>
                  <a:pt x="5276755" y="3957566"/>
                </a:lnTo>
                <a:lnTo>
                  <a:pt x="0" y="395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571035" y="241697"/>
            <a:ext cx="3105013" cy="7019736"/>
            <a:chOff x="0" y="0"/>
            <a:chExt cx="4140018" cy="9359648"/>
          </a:xfrm>
        </p:grpSpPr>
        <p:sp>
          <p:nvSpPr>
            <p:cNvPr name="Freeform 5" id="5"/>
            <p:cNvSpPr/>
            <p:nvPr/>
          </p:nvSpPr>
          <p:spPr>
            <a:xfrm flipH="false" flipV="false" rot="5780812">
              <a:off x="-1086764" y="3947547"/>
              <a:ext cx="7977040" cy="1604516"/>
            </a:xfrm>
            <a:custGeom>
              <a:avLst/>
              <a:gdLst/>
              <a:ahLst/>
              <a:cxnLst/>
              <a:rect r="r" b="b" t="t" l="l"/>
              <a:pathLst>
                <a:path h="1604516" w="7977040">
                  <a:moveTo>
                    <a:pt x="0" y="0"/>
                  </a:moveTo>
                  <a:lnTo>
                    <a:pt x="7977040" y="0"/>
                  </a:lnTo>
                  <a:lnTo>
                    <a:pt x="7977040" y="1604516"/>
                  </a:lnTo>
                  <a:lnTo>
                    <a:pt x="0" y="160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098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424719">
              <a:off x="-3215255" y="3258893"/>
              <a:ext cx="9339455" cy="2841863"/>
            </a:xfrm>
            <a:custGeom>
              <a:avLst/>
              <a:gdLst/>
              <a:ahLst/>
              <a:cxnLst/>
              <a:rect r="r" b="b" t="t" l="l"/>
              <a:pathLst>
                <a:path h="2841863" w="9339455">
                  <a:moveTo>
                    <a:pt x="0" y="0"/>
                  </a:moveTo>
                  <a:lnTo>
                    <a:pt x="9339455" y="0"/>
                  </a:lnTo>
                  <a:lnTo>
                    <a:pt x="9339455" y="2841862"/>
                  </a:lnTo>
                  <a:lnTo>
                    <a:pt x="0" y="2841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108327">
            <a:off x="682339" y="475222"/>
            <a:ext cx="8367387" cy="6116307"/>
            <a:chOff x="0" y="0"/>
            <a:chExt cx="2435860" cy="17805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4930" y="40640"/>
              <a:ext cx="2310130" cy="1664970"/>
            </a:xfrm>
            <a:custGeom>
              <a:avLst/>
              <a:gdLst/>
              <a:ahLst/>
              <a:cxnLst/>
              <a:rect r="r" b="b" t="t" l="l"/>
              <a:pathLst>
                <a:path h="1664970" w="231013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6"/>
              <a:stretch>
                <a:fillRect l="-5407" t="0" r="-5407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5860" cy="1780540"/>
            </a:xfrm>
            <a:custGeom>
              <a:avLst/>
              <a:gdLst/>
              <a:ahLst/>
              <a:cxnLst/>
              <a:rect r="r" b="b" t="t" l="l"/>
              <a:pathLst>
                <a:path h="1780540" w="243586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7"/>
              <a:stretch>
                <a:fillRect l="-66" t="0" r="-6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388563">
            <a:off x="-475762" y="5584185"/>
            <a:ext cx="4050220" cy="4095952"/>
            <a:chOff x="0" y="0"/>
            <a:chExt cx="5400293" cy="5461269"/>
          </a:xfrm>
        </p:grpSpPr>
        <p:sp>
          <p:nvSpPr>
            <p:cNvPr name="Freeform 11" id="11"/>
            <p:cNvSpPr/>
            <p:nvPr/>
          </p:nvSpPr>
          <p:spPr>
            <a:xfrm flipH="false" flipV="false" rot="-460763">
              <a:off x="276798" y="303795"/>
              <a:ext cx="4846697" cy="4468049"/>
            </a:xfrm>
            <a:custGeom>
              <a:avLst/>
              <a:gdLst/>
              <a:ahLst/>
              <a:cxnLst/>
              <a:rect r="r" b="b" t="t" l="l"/>
              <a:pathLst>
                <a:path h="4468049" w="4846697">
                  <a:moveTo>
                    <a:pt x="0" y="0"/>
                  </a:moveTo>
                  <a:lnTo>
                    <a:pt x="4846697" y="0"/>
                  </a:lnTo>
                  <a:lnTo>
                    <a:pt x="4846697" y="4468049"/>
                  </a:lnTo>
                  <a:lnTo>
                    <a:pt x="0" y="4468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86865">
              <a:off x="1076319" y="3822845"/>
              <a:ext cx="3247654" cy="1416309"/>
            </a:xfrm>
            <a:custGeom>
              <a:avLst/>
              <a:gdLst/>
              <a:ahLst/>
              <a:cxnLst/>
              <a:rect r="r" b="b" t="t" l="l"/>
              <a:pathLst>
                <a:path h="1416309" w="3247654">
                  <a:moveTo>
                    <a:pt x="0" y="0"/>
                  </a:moveTo>
                  <a:lnTo>
                    <a:pt x="3247655" y="0"/>
                  </a:lnTo>
                  <a:lnTo>
                    <a:pt x="3247655" y="1416310"/>
                  </a:lnTo>
                  <a:lnTo>
                    <a:pt x="0" y="1416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909374" y="1986434"/>
            <a:ext cx="12328607" cy="7758376"/>
            <a:chOff x="0" y="0"/>
            <a:chExt cx="16438142" cy="10344501"/>
          </a:xfrm>
        </p:grpSpPr>
        <p:sp>
          <p:nvSpPr>
            <p:cNvPr name="Freeform 14" id="14"/>
            <p:cNvSpPr/>
            <p:nvPr/>
          </p:nvSpPr>
          <p:spPr>
            <a:xfrm flipH="false" flipV="false" rot="312421">
              <a:off x="1664281" y="645026"/>
              <a:ext cx="14509560" cy="6484270"/>
            </a:xfrm>
            <a:custGeom>
              <a:avLst/>
              <a:gdLst/>
              <a:ahLst/>
              <a:cxnLst/>
              <a:rect r="r" b="b" t="t" l="l"/>
              <a:pathLst>
                <a:path h="6484270" w="14509560">
                  <a:moveTo>
                    <a:pt x="0" y="0"/>
                  </a:moveTo>
                  <a:lnTo>
                    <a:pt x="14509561" y="0"/>
                  </a:lnTo>
                  <a:lnTo>
                    <a:pt x="14509561" y="6484270"/>
                  </a:lnTo>
                  <a:lnTo>
                    <a:pt x="0" y="6484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71387" r="0" b="-5947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288061">
              <a:off x="324862" y="1348643"/>
              <a:ext cx="14893746" cy="8387301"/>
            </a:xfrm>
            <a:custGeom>
              <a:avLst/>
              <a:gdLst/>
              <a:ahLst/>
              <a:cxnLst/>
              <a:rect r="r" b="b" t="t" l="l"/>
              <a:pathLst>
                <a:path h="8387301" w="14893746">
                  <a:moveTo>
                    <a:pt x="0" y="0"/>
                  </a:moveTo>
                  <a:lnTo>
                    <a:pt x="14893746" y="0"/>
                  </a:lnTo>
                  <a:lnTo>
                    <a:pt x="14893746" y="8387301"/>
                  </a:lnTo>
                  <a:lnTo>
                    <a:pt x="0" y="8387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56709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291012">
              <a:off x="1515280" y="3426167"/>
              <a:ext cx="12911556" cy="8702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55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true" rot="-2700000">
            <a:off x="15480279" y="-2747879"/>
            <a:ext cx="4977297" cy="6023960"/>
          </a:xfrm>
          <a:custGeom>
            <a:avLst/>
            <a:gdLst/>
            <a:ahLst/>
            <a:cxnLst/>
            <a:rect r="r" b="b" t="t" l="l"/>
            <a:pathLst>
              <a:path h="6023960" w="4977297">
                <a:moveTo>
                  <a:pt x="0" y="6023960"/>
                </a:moveTo>
                <a:lnTo>
                  <a:pt x="4977297" y="6023960"/>
                </a:lnTo>
                <a:lnTo>
                  <a:pt x="4977297" y="0"/>
                </a:lnTo>
                <a:lnTo>
                  <a:pt x="0" y="0"/>
                </a:lnTo>
                <a:lnTo>
                  <a:pt x="0" y="602396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446572">
            <a:off x="7125960" y="3219631"/>
            <a:ext cx="10886141" cy="5139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Батько змушений був чумакувати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та возив панську пшеницю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до Одеси, Києва та інших міст.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Коли Тарас підріс,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батько брав його з собою. 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Про одну з таких мандрівок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Шевченко згадує в своїй</a:t>
            </a:r>
          </a:p>
          <a:p>
            <a:pPr algn="ctr">
              <a:lnSpc>
                <a:spcPts val="5067"/>
              </a:lnSpc>
            </a:pPr>
            <a:r>
              <a:rPr lang="en-US" sz="3619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 повісті «Наймичка».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064" t="-1026" r="-1778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864320">
            <a:off x="3901236" y="5934647"/>
            <a:ext cx="5276755" cy="3957566"/>
          </a:xfrm>
          <a:custGeom>
            <a:avLst/>
            <a:gdLst/>
            <a:ahLst/>
            <a:cxnLst/>
            <a:rect r="r" b="b" t="t" l="l"/>
            <a:pathLst>
              <a:path h="3957566" w="5276755">
                <a:moveTo>
                  <a:pt x="0" y="0"/>
                </a:moveTo>
                <a:lnTo>
                  <a:pt x="5276756" y="0"/>
                </a:lnTo>
                <a:lnTo>
                  <a:pt x="5276756" y="3957567"/>
                </a:lnTo>
                <a:lnTo>
                  <a:pt x="0" y="3957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10800000">
            <a:off x="306609" y="247231"/>
            <a:ext cx="2771984" cy="6311113"/>
            <a:chOff x="0" y="0"/>
            <a:chExt cx="3695978" cy="8414817"/>
          </a:xfrm>
        </p:grpSpPr>
        <p:sp>
          <p:nvSpPr>
            <p:cNvPr name="Freeform 5" id="5"/>
            <p:cNvSpPr/>
            <p:nvPr/>
          </p:nvSpPr>
          <p:spPr>
            <a:xfrm flipH="false" flipV="false" rot="5570441">
              <a:off x="-397583" y="3177200"/>
              <a:ext cx="6438283" cy="1431522"/>
            </a:xfrm>
            <a:custGeom>
              <a:avLst/>
              <a:gdLst/>
              <a:ahLst/>
              <a:cxnLst/>
              <a:rect r="r" b="b" t="t" l="l"/>
              <a:pathLst>
                <a:path h="1431522" w="6438283">
                  <a:moveTo>
                    <a:pt x="0" y="0"/>
                  </a:moveTo>
                  <a:lnTo>
                    <a:pt x="6438284" y="0"/>
                  </a:lnTo>
                  <a:lnTo>
                    <a:pt x="6438284" y="1431523"/>
                  </a:lnTo>
                  <a:lnTo>
                    <a:pt x="0" y="143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33741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5518314">
              <a:off x="-2755915" y="2939677"/>
              <a:ext cx="8332508" cy="2535463"/>
            </a:xfrm>
            <a:custGeom>
              <a:avLst/>
              <a:gdLst/>
              <a:ahLst/>
              <a:cxnLst/>
              <a:rect r="r" b="b" t="t" l="l"/>
              <a:pathLst>
                <a:path h="2535463" w="8332508">
                  <a:moveTo>
                    <a:pt x="0" y="0"/>
                  </a:moveTo>
                  <a:lnTo>
                    <a:pt x="8332508" y="0"/>
                  </a:lnTo>
                  <a:lnTo>
                    <a:pt x="8332508" y="2535463"/>
                  </a:lnTo>
                  <a:lnTo>
                    <a:pt x="0" y="253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135709">
            <a:off x="1889060" y="810635"/>
            <a:ext cx="6109433" cy="8628434"/>
            <a:chOff x="0" y="0"/>
            <a:chExt cx="3267456" cy="46146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67456" cy="4618736"/>
            </a:xfrm>
            <a:custGeom>
              <a:avLst/>
              <a:gdLst/>
              <a:ahLst/>
              <a:cxnLst/>
              <a:rect r="r" b="b" t="t" l="l"/>
              <a:pathLst>
                <a:path h="4618736" w="326745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6"/>
              <a:stretch>
                <a:fillRect l="-4" t="0" r="-4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44163" y="140959"/>
              <a:ext cx="2993427" cy="4317015"/>
            </a:xfrm>
            <a:custGeom>
              <a:avLst/>
              <a:gdLst/>
              <a:ahLst/>
              <a:cxnLst/>
              <a:rect r="r" b="b" t="t" l="l"/>
              <a:pathLst>
                <a:path h="4317015" w="2993427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7"/>
              <a:stretch>
                <a:fillRect l="-3480" t="0" r="-348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814535">
            <a:off x="6005963" y="5937083"/>
            <a:ext cx="3776702" cy="3819346"/>
            <a:chOff x="0" y="0"/>
            <a:chExt cx="5035603" cy="5092461"/>
          </a:xfrm>
        </p:grpSpPr>
        <p:sp>
          <p:nvSpPr>
            <p:cNvPr name="Freeform 11" id="11"/>
            <p:cNvSpPr/>
            <p:nvPr/>
          </p:nvSpPr>
          <p:spPr>
            <a:xfrm flipH="false" flipV="false" rot="-460763">
              <a:off x="258105" y="283279"/>
              <a:ext cx="4519392" cy="4166315"/>
            </a:xfrm>
            <a:custGeom>
              <a:avLst/>
              <a:gdLst/>
              <a:ahLst/>
              <a:cxnLst/>
              <a:rect r="r" b="b" t="t" l="l"/>
              <a:pathLst>
                <a:path h="4166315" w="4519392">
                  <a:moveTo>
                    <a:pt x="0" y="0"/>
                  </a:moveTo>
                  <a:lnTo>
                    <a:pt x="4519393" y="0"/>
                  </a:lnTo>
                  <a:lnTo>
                    <a:pt x="4519393" y="4166315"/>
                  </a:lnTo>
                  <a:lnTo>
                    <a:pt x="0" y="4166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486865">
              <a:off x="1003634" y="3564683"/>
              <a:ext cx="3028335" cy="1320664"/>
            </a:xfrm>
            <a:custGeom>
              <a:avLst/>
              <a:gdLst/>
              <a:ahLst/>
              <a:cxnLst/>
              <a:rect r="r" b="b" t="t" l="l"/>
              <a:pathLst>
                <a:path h="1320664" w="3028335">
                  <a:moveTo>
                    <a:pt x="0" y="0"/>
                  </a:moveTo>
                  <a:lnTo>
                    <a:pt x="3028335" y="0"/>
                  </a:lnTo>
                  <a:lnTo>
                    <a:pt x="3028335" y="1320663"/>
                  </a:lnTo>
                  <a:lnTo>
                    <a:pt x="0" y="132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655472" y="542192"/>
            <a:ext cx="9632528" cy="5163527"/>
            <a:chOff x="0" y="0"/>
            <a:chExt cx="12843370" cy="6884702"/>
          </a:xfrm>
        </p:grpSpPr>
        <p:sp>
          <p:nvSpPr>
            <p:cNvPr name="Freeform 14" id="14"/>
            <p:cNvSpPr/>
            <p:nvPr/>
          </p:nvSpPr>
          <p:spPr>
            <a:xfrm flipH="false" flipV="false" rot="330749">
              <a:off x="1448171" y="527207"/>
              <a:ext cx="11198962" cy="4624750"/>
            </a:xfrm>
            <a:custGeom>
              <a:avLst/>
              <a:gdLst/>
              <a:ahLst/>
              <a:cxnLst/>
              <a:rect r="r" b="b" t="t" l="l"/>
              <a:pathLst>
                <a:path h="4624750" w="11198962">
                  <a:moveTo>
                    <a:pt x="0" y="0"/>
                  </a:moveTo>
                  <a:lnTo>
                    <a:pt x="11198962" y="0"/>
                  </a:lnTo>
                  <a:lnTo>
                    <a:pt x="11198962" y="4624750"/>
                  </a:lnTo>
                  <a:lnTo>
                    <a:pt x="0" y="4624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886" t="-72990" r="0" b="-32131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330749">
              <a:off x="235051" y="880351"/>
              <a:ext cx="11679610" cy="5455980"/>
            </a:xfrm>
            <a:custGeom>
              <a:avLst/>
              <a:gdLst/>
              <a:ahLst/>
              <a:cxnLst/>
              <a:rect r="r" b="b" t="t" l="l"/>
              <a:pathLst>
                <a:path h="5455980" w="11679610">
                  <a:moveTo>
                    <a:pt x="0" y="0"/>
                  </a:moveTo>
                  <a:lnTo>
                    <a:pt x="11679609" y="0"/>
                  </a:lnTo>
                  <a:lnTo>
                    <a:pt x="11679609" y="5455981"/>
                  </a:lnTo>
                  <a:lnTo>
                    <a:pt x="0" y="545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65384" r="-4191" b="-3145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330749">
              <a:off x="1390888" y="2002851"/>
              <a:ext cx="9574870" cy="1776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928"/>
                </a:lnSpc>
                <a:spcBef>
                  <a:spcPct val="0"/>
                </a:spcBef>
              </a:pPr>
              <a:r>
                <a:rPr lang="en-US" b="true" sz="5476">
                  <a:solidFill>
                    <a:srgbClr val="52432D"/>
                  </a:solidFill>
                  <a:latin typeface="Adam Script Bold"/>
                  <a:ea typeface="Adam Script Bold"/>
                  <a:cs typeface="Adam Script Bold"/>
                  <a:sym typeface="Adam Script Bold"/>
                </a:rPr>
                <a:t>Тарас Шевченко-художник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true" rot="4053550">
            <a:off x="13141423" y="7907443"/>
            <a:ext cx="6272805" cy="7591897"/>
          </a:xfrm>
          <a:custGeom>
            <a:avLst/>
            <a:gdLst/>
            <a:ahLst/>
            <a:cxnLst/>
            <a:rect r="r" b="b" t="t" l="l"/>
            <a:pathLst>
              <a:path h="7591897" w="6272805">
                <a:moveTo>
                  <a:pt x="0" y="7591896"/>
                </a:moveTo>
                <a:lnTo>
                  <a:pt x="6272804" y="7591896"/>
                </a:lnTo>
                <a:lnTo>
                  <a:pt x="6272804" y="0"/>
                </a:lnTo>
                <a:lnTo>
                  <a:pt x="0" y="0"/>
                </a:lnTo>
                <a:lnTo>
                  <a:pt x="0" y="7591896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144000" y="5239314"/>
            <a:ext cx="7846948" cy="4334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4108" b="true">
                <a:solidFill>
                  <a:srgbClr val="52432D"/>
                </a:solidFill>
                <a:latin typeface="Another Shabby Bold"/>
                <a:ea typeface="Another Shabby Bold"/>
                <a:cs typeface="Another Shabby Bold"/>
                <a:sym typeface="Another Shabby Bold"/>
              </a:rPr>
              <a:t>Шевченко був професійним живописцем.Під час навчання в академії мистецтв Тарас Григорович тричі отримував нагороди за свої картини.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064" t="-1026" r="-1778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013531" y="3298172"/>
            <a:ext cx="2771984" cy="6311113"/>
            <a:chOff x="0" y="0"/>
            <a:chExt cx="3695978" cy="8414817"/>
          </a:xfrm>
        </p:grpSpPr>
        <p:sp>
          <p:nvSpPr>
            <p:cNvPr name="Freeform 4" id="4"/>
            <p:cNvSpPr/>
            <p:nvPr/>
          </p:nvSpPr>
          <p:spPr>
            <a:xfrm flipH="false" flipV="false" rot="5570441">
              <a:off x="-397583" y="3177200"/>
              <a:ext cx="6438283" cy="1431522"/>
            </a:xfrm>
            <a:custGeom>
              <a:avLst/>
              <a:gdLst/>
              <a:ahLst/>
              <a:cxnLst/>
              <a:rect r="r" b="b" t="t" l="l"/>
              <a:pathLst>
                <a:path h="1431522" w="6438283">
                  <a:moveTo>
                    <a:pt x="0" y="0"/>
                  </a:moveTo>
                  <a:lnTo>
                    <a:pt x="6438284" y="0"/>
                  </a:lnTo>
                  <a:lnTo>
                    <a:pt x="6438284" y="1431523"/>
                  </a:lnTo>
                  <a:lnTo>
                    <a:pt x="0" y="143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33741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518314">
              <a:off x="-2755915" y="2939677"/>
              <a:ext cx="8332508" cy="2535463"/>
            </a:xfrm>
            <a:custGeom>
              <a:avLst/>
              <a:gdLst/>
              <a:ahLst/>
              <a:cxnLst/>
              <a:rect r="r" b="b" t="t" l="l"/>
              <a:pathLst>
                <a:path h="2535463" w="8332508">
                  <a:moveTo>
                    <a:pt x="0" y="0"/>
                  </a:moveTo>
                  <a:lnTo>
                    <a:pt x="8332508" y="0"/>
                  </a:lnTo>
                  <a:lnTo>
                    <a:pt x="8332508" y="2535463"/>
                  </a:lnTo>
                  <a:lnTo>
                    <a:pt x="0" y="253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10536723">
            <a:off x="956434" y="6133373"/>
            <a:ext cx="5276755" cy="3957566"/>
          </a:xfrm>
          <a:custGeom>
            <a:avLst/>
            <a:gdLst/>
            <a:ahLst/>
            <a:cxnLst/>
            <a:rect r="r" b="b" t="t" l="l"/>
            <a:pathLst>
              <a:path h="3957566" w="5276755">
                <a:moveTo>
                  <a:pt x="0" y="0"/>
                </a:moveTo>
                <a:lnTo>
                  <a:pt x="5276755" y="0"/>
                </a:lnTo>
                <a:lnTo>
                  <a:pt x="5276755" y="3957567"/>
                </a:lnTo>
                <a:lnTo>
                  <a:pt x="0" y="3957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375679">
            <a:off x="-82722" y="-90882"/>
            <a:ext cx="6290478" cy="3444923"/>
            <a:chOff x="0" y="0"/>
            <a:chExt cx="8387304" cy="4593231"/>
          </a:xfrm>
        </p:grpSpPr>
        <p:sp>
          <p:nvSpPr>
            <p:cNvPr name="Freeform 8" id="8"/>
            <p:cNvSpPr/>
            <p:nvPr/>
          </p:nvSpPr>
          <p:spPr>
            <a:xfrm flipH="false" flipV="false" rot="197490">
              <a:off x="92924" y="211173"/>
              <a:ext cx="7455045" cy="3451065"/>
            </a:xfrm>
            <a:custGeom>
              <a:avLst/>
              <a:gdLst/>
              <a:ahLst/>
              <a:cxnLst/>
              <a:rect r="r" b="b" t="t" l="l"/>
              <a:pathLst>
                <a:path h="3451065" w="7455045">
                  <a:moveTo>
                    <a:pt x="0" y="0"/>
                  </a:moveTo>
                  <a:lnTo>
                    <a:pt x="7455045" y="0"/>
                  </a:lnTo>
                  <a:lnTo>
                    <a:pt x="7455045" y="3451065"/>
                  </a:lnTo>
                  <a:lnTo>
                    <a:pt x="0" y="345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912" t="-102386" r="0" b="-118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197490">
              <a:off x="546895" y="747894"/>
              <a:ext cx="7742699" cy="3626050"/>
            </a:xfrm>
            <a:custGeom>
              <a:avLst/>
              <a:gdLst/>
              <a:ahLst/>
              <a:cxnLst/>
              <a:rect r="r" b="b" t="t" l="l"/>
              <a:pathLst>
                <a:path h="3626050" w="7742699">
                  <a:moveTo>
                    <a:pt x="0" y="0"/>
                  </a:moveTo>
                  <a:lnTo>
                    <a:pt x="7742699" y="0"/>
                  </a:lnTo>
                  <a:lnTo>
                    <a:pt x="7742699" y="3626051"/>
                  </a:lnTo>
                  <a:lnTo>
                    <a:pt x="0" y="362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07140" r="-9923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197490">
              <a:off x="1276660" y="1097815"/>
              <a:ext cx="6329556" cy="21196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79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52432D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Шевченко-поет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814535">
            <a:off x="2506919" y="5400045"/>
            <a:ext cx="3776702" cy="3819346"/>
            <a:chOff x="0" y="0"/>
            <a:chExt cx="5035603" cy="5092461"/>
          </a:xfrm>
        </p:grpSpPr>
        <p:sp>
          <p:nvSpPr>
            <p:cNvPr name="Freeform 12" id="12"/>
            <p:cNvSpPr/>
            <p:nvPr/>
          </p:nvSpPr>
          <p:spPr>
            <a:xfrm flipH="false" flipV="false" rot="-460763">
              <a:off x="258105" y="283279"/>
              <a:ext cx="4519392" cy="4166315"/>
            </a:xfrm>
            <a:custGeom>
              <a:avLst/>
              <a:gdLst/>
              <a:ahLst/>
              <a:cxnLst/>
              <a:rect r="r" b="b" t="t" l="l"/>
              <a:pathLst>
                <a:path h="4166315" w="4519392">
                  <a:moveTo>
                    <a:pt x="0" y="0"/>
                  </a:moveTo>
                  <a:lnTo>
                    <a:pt x="4519393" y="0"/>
                  </a:lnTo>
                  <a:lnTo>
                    <a:pt x="4519393" y="4166315"/>
                  </a:lnTo>
                  <a:lnTo>
                    <a:pt x="0" y="4166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486865">
              <a:off x="1003634" y="3564683"/>
              <a:ext cx="3028335" cy="1320664"/>
            </a:xfrm>
            <a:custGeom>
              <a:avLst/>
              <a:gdLst/>
              <a:ahLst/>
              <a:cxnLst/>
              <a:rect r="r" b="b" t="t" l="l"/>
              <a:pathLst>
                <a:path h="1320664" w="3028335">
                  <a:moveTo>
                    <a:pt x="0" y="0"/>
                  </a:moveTo>
                  <a:lnTo>
                    <a:pt x="3028335" y="0"/>
                  </a:lnTo>
                  <a:lnTo>
                    <a:pt x="3028335" y="1320663"/>
                  </a:lnTo>
                  <a:lnTo>
                    <a:pt x="0" y="1320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275674" y="2603436"/>
            <a:ext cx="4306413" cy="6153960"/>
          </a:xfrm>
          <a:custGeom>
            <a:avLst/>
            <a:gdLst/>
            <a:ahLst/>
            <a:cxnLst/>
            <a:rect r="r" b="b" t="t" l="l"/>
            <a:pathLst>
              <a:path h="6153960" w="4306413">
                <a:moveTo>
                  <a:pt x="0" y="0"/>
                </a:moveTo>
                <a:lnTo>
                  <a:pt x="4306413" y="0"/>
                </a:lnTo>
                <a:lnTo>
                  <a:pt x="4306413" y="6153960"/>
                </a:lnTo>
                <a:lnTo>
                  <a:pt x="0" y="6153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679116" y="748243"/>
            <a:ext cx="8017336" cy="8709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3534" b="true">
                <a:solidFill>
                  <a:srgbClr val="52432D"/>
                </a:solidFill>
                <a:latin typeface="Adam Script Bold"/>
                <a:ea typeface="Adam Script Bold"/>
                <a:cs typeface="Adam Script Bold"/>
                <a:sym typeface="Adam Script Bold"/>
              </a:rPr>
              <a:t>Тарас Шевченко мав тонке вроджене</a:t>
            </a:r>
          </a:p>
          <a:p>
            <a:pPr algn="l">
              <a:lnSpc>
                <a:spcPts val="4947"/>
              </a:lnSpc>
            </a:pPr>
            <a:r>
              <a:rPr lang="en-US" sz="3534" b="true">
                <a:solidFill>
                  <a:srgbClr val="52432D"/>
                </a:solidFill>
                <a:latin typeface="Adam Script Bold"/>
                <a:ea typeface="Adam Script Bold"/>
                <a:cs typeface="Adam Script Bold"/>
                <a:sym typeface="Adam Script Bold"/>
              </a:rPr>
              <a:t> чуття до слова.</a:t>
            </a:r>
          </a:p>
          <a:p>
            <a:pPr algn="l">
              <a:lnSpc>
                <a:spcPts val="4947"/>
              </a:lnSpc>
            </a:pPr>
            <a:r>
              <a:rPr lang="en-US" sz="3534" b="true">
                <a:solidFill>
                  <a:srgbClr val="52432D"/>
                </a:solidFill>
                <a:latin typeface="Adam Script Bold"/>
                <a:ea typeface="Adam Script Bold"/>
                <a:cs typeface="Adam Script Bold"/>
                <a:sym typeface="Adam Script Bold"/>
              </a:rPr>
              <a:t>Перши “Кобзар”,який вийшов у 1840р.накладом 1000 примірників розкупили за два тижні.У 1845 році вийшла його героїчно-романтична поема "Гайдамаки". В 1843-45 роках він написав цикл поезій "Три літа" , поему "Кавказ", послання "І мертвим і живим…", поезії "Чигирине, Чигирине", "Великий льох", "Стоїть в селі Суботові".Під час ув'язнення писав вірші, які згодом об'єднав у цикл"В казематі". 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DAF--N6o3FM</dc:identifier>
  <dcterms:modified xsi:type="dcterms:W3CDTF">2011-08-01T06:04:30Z</dcterms:modified>
  <cp:revision>1</cp:revision>
  <dc:title>Тарас Шевченко</dc:title>
</cp:coreProperties>
</file>